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94" r:id="rId3"/>
    <p:sldId id="293" r:id="rId4"/>
    <p:sldId id="264" r:id="rId5"/>
    <p:sldId id="295" r:id="rId6"/>
    <p:sldId id="270" r:id="rId7"/>
    <p:sldId id="271" r:id="rId8"/>
    <p:sldId id="272" r:id="rId9"/>
    <p:sldId id="273" r:id="rId10"/>
    <p:sldId id="274" r:id="rId11"/>
    <p:sldId id="275" r:id="rId12"/>
    <p:sldId id="276" r:id="rId13"/>
    <p:sldId id="277" r:id="rId14"/>
    <p:sldId id="278" r:id="rId15"/>
    <p:sldId id="279" r:id="rId16"/>
    <p:sldId id="280" r:id="rId17"/>
    <p:sldId id="296" r:id="rId18"/>
    <p:sldId id="282" r:id="rId19"/>
    <p:sldId id="297" r:id="rId20"/>
    <p:sldId id="259" r:id="rId21"/>
  </p:sldIdLst>
  <p:sldSz cx="24382413" cy="13716000"/>
  <p:notesSz cx="6858000" cy="9144000"/>
  <p:defaultTextStyle>
    <a:defPPr>
      <a:defRPr lang="zh-CN"/>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84" autoAdjust="0"/>
    <p:restoredTop sz="95833"/>
  </p:normalViewPr>
  <p:slideViewPr>
    <p:cSldViewPr snapToGrid="0" snapToObjects="1">
      <p:cViewPr varScale="1">
        <p:scale>
          <a:sx n="41" d="100"/>
          <a:sy n="41" d="100"/>
        </p:scale>
        <p:origin x="61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2A08E-1B39-AB4E-9FD1-8252E642449B}" type="datetimeFigureOut">
              <a:rPr kumimoji="1" lang="zh-CN" altLang="en-US" smtClean="0"/>
              <a:t>2018/4/24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A452F-E4E9-0247-B484-F6D29380FFEE}" type="slidenum">
              <a:rPr kumimoji="1" lang="zh-CN" altLang="en-US" smtClean="0"/>
              <a:t>‹#›</a:t>
            </a:fld>
            <a:endParaRPr kumimoji="1" lang="zh-CN" altLang="en-US"/>
          </a:p>
        </p:txBody>
      </p:sp>
    </p:spTree>
    <p:extLst>
      <p:ext uri="{BB962C8B-B14F-4D97-AF65-F5344CB8AC3E}">
        <p14:creationId xmlns:p14="http://schemas.microsoft.com/office/powerpoint/2010/main" val="77297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idx="4294967295"/>
          </p:nvPr>
        </p:nvSpPr>
        <p:spPr>
          <a:xfrm>
            <a:off x="-573088" y="0"/>
            <a:ext cx="7797801" cy="4386263"/>
          </a:xfrm>
        </p:spPr>
      </p:sp>
      <p:sp>
        <p:nvSpPr>
          <p:cNvPr id="8195" name="备注占位符 2"/>
          <p:cNvSpPr>
            <a:spLocks noGrp="1" noRot="1" noChangeAspect="1" noChangeArrowheads="1"/>
          </p:cNvSpPr>
          <p:nvPr>
            <p:ph type="body" idx="1"/>
          </p:nvPr>
        </p:nvSpPr>
        <p:spPr bwMode="auto">
          <a:xfrm>
            <a:off x="838200" y="1825625"/>
            <a:ext cx="10515600" cy="435133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2080514775"/>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一是互联网经济犯罪活动居高不下。网络经济犯罪行为的趋利化特征日益明显，网络经济犯罪向规模化、综合化、集成化和智能化方向发展，给全球银行业带来了极大的威胁。此类威胁的特点在于利益驱使高、受害主体广、攻击方式多、社会危害大；二是银行互联网面临的网络高级威胁不断加剧。随着黑客的攻击手段不断升级，新兴</a:t>
            </a:r>
            <a:r>
              <a:rPr lang="en-US" altLang="zh-CN" dirty="0" smtClean="0"/>
              <a:t>APT</a:t>
            </a:r>
            <a:r>
              <a:rPr lang="zh-CN" altLang="en-US" dirty="0" smtClean="0"/>
              <a:t>攻击威胁层出不穷，恶意木马病毒持续泛滥，零日漏洞的精准突袭，网络安全的主要威胁已经从黑客攻击模式转化成为犯罪分子规模化敛财模式，呈现出明显的组织化、规模化、产业化趋势；三是基础设施安全不可控。我们的基础设施并不完全可靠，也不是完全可控，近几年频发的通用软件漏洞导致全球服务器、网络设备、</a:t>
            </a:r>
            <a:r>
              <a:rPr lang="en-US" altLang="zh-CN" dirty="0" smtClean="0"/>
              <a:t>Web</a:t>
            </a:r>
            <a:r>
              <a:rPr lang="zh-CN" altLang="en-US" dirty="0" smtClean="0"/>
              <a:t>应用遭受影响就是典型的案例；四是移动设备和支付安全问题凸显。银行业在互联网上的安全防御能力并没跟上互联网的发展。随着移动支付方式的普及，我们</a:t>
            </a:r>
            <a:r>
              <a:rPr lang="en-US" altLang="zh-CN" dirty="0" smtClean="0"/>
              <a:t>24</a:t>
            </a:r>
            <a:r>
              <a:rPr lang="zh-CN" altLang="en-US" dirty="0" smtClean="0"/>
              <a:t>小时都暴露在互联网攻击之下，安全威胁在不断升高；五是泄露窃密性攻击步入“高发期”。除了要防范攻击外，更需防范数据的丢失有组织的窃取，这关系到银行的声誉和品牌形象；六是新技术、新应用带来的潜在风险。通过互联互通、大数据、跨界融合，银行业可在方方面面与各行业合作，但其所带来的数字流转交换，使银行业面临更多技术的挑战。</a:t>
            </a:r>
            <a:endParaRPr lang="en-US" altLang="zh-CN" dirty="0" smtClean="0"/>
          </a:p>
          <a:p>
            <a:endParaRPr lang="en-US" altLang="zh-CN" dirty="0" smtClean="0"/>
          </a:p>
          <a:p>
            <a:endParaRPr lang="en-US" altLang="zh-CN" dirty="0" smtClean="0"/>
          </a:p>
          <a:p>
            <a:r>
              <a:rPr lang="zh-CN" altLang="en-US" dirty="0" smtClean="0"/>
              <a:t>近年来，全球网络安全威胁持续增长，各类网络攻击和网络犯罪现象日益突出，并呈现出攻击工具趋于专业化、目的趋于商业化、行为趋于组织化、手段趋于多样化等特点。许多漏洞和攻击工具被网络犯罪组织商品化，大量进行地下交易以牟取暴利，使网络安全威胁的范围加速扩散。从网络犯罪的攻击对象看，信用卡、银行账户、网络游戏账户等成为易被攻击的对象，而针对特定公司或政府窃取商业机密和敏感信息的攻击也在逐步上升。日 益严峻的信息安全问题推动了信息安全行业快速发展。对信息系统的各种威胁、攻击以及基于此的犯罪行为持续增长，并有愈演愈烈的趋势，逐步呈现出攻击工具专业化、目的商业化、行为组织化的特点。</a:t>
            </a:r>
            <a:endParaRPr lang="en-US" altLang="zh-CN" dirty="0" smtClean="0"/>
          </a:p>
          <a:p>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C98D4AA9-9E6E-4F46-9002-7FC5FAD3A516}" type="slidenum">
              <a:rPr lang="zh-CN" altLang="en-US" smtClean="0"/>
              <a:pPr>
                <a:defRPr/>
              </a:pPr>
              <a:t>4</a:t>
            </a:fld>
            <a:endParaRPr lang="zh-CN" altLang="en-US" sz="1200"/>
          </a:p>
        </p:txBody>
      </p:sp>
    </p:spTree>
    <p:extLst>
      <p:ext uri="{BB962C8B-B14F-4D97-AF65-F5344CB8AC3E}">
        <p14:creationId xmlns:p14="http://schemas.microsoft.com/office/powerpoint/2010/main" val="168403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统一身份认证服务包括：核心认证类服务、认证对象管理服务、外部认证服务。核心认证类服务面向银行客户和行内用户提供主要的认证服务，主要有：用户所知（</a:t>
            </a:r>
            <a:r>
              <a:rPr lang="en-US" altLang="zh-CN" dirty="0" smtClean="0"/>
              <a:t>Something You Know</a:t>
            </a:r>
            <a:r>
              <a:rPr lang="zh-CN" altLang="en-US" dirty="0" smtClean="0"/>
              <a:t>）类的口令认证、知识问答，用户所有</a:t>
            </a:r>
            <a:r>
              <a:rPr lang="en-US" altLang="zh-CN" dirty="0" smtClean="0"/>
              <a:t>(Something You Have)</a:t>
            </a:r>
            <a:r>
              <a:rPr lang="zh-CN" altLang="en-US" dirty="0" smtClean="0"/>
              <a:t>类的动态令牌、</a:t>
            </a:r>
            <a:r>
              <a:rPr lang="en-US" altLang="zh-CN" dirty="0" smtClean="0"/>
              <a:t>IC</a:t>
            </a:r>
            <a:r>
              <a:rPr lang="zh-CN" altLang="en-US" dirty="0" smtClean="0"/>
              <a:t>卡、</a:t>
            </a:r>
            <a:r>
              <a:rPr lang="en-US" altLang="zh-CN" dirty="0" smtClean="0"/>
              <a:t>USB-KEY</a:t>
            </a:r>
            <a:r>
              <a:rPr lang="zh-CN" altLang="en-US" dirty="0" smtClean="0"/>
              <a:t>，用户所是（</a:t>
            </a:r>
            <a:r>
              <a:rPr lang="en-US" altLang="zh-CN" dirty="0" smtClean="0"/>
              <a:t>Something You Are</a:t>
            </a:r>
            <a:r>
              <a:rPr lang="zh-CN" altLang="en-US" dirty="0" smtClean="0"/>
              <a:t>）类的人脸识别、指纹识别、虹膜识别、声纹识别（这些都是生物特征识别），以及将来的用户所行（</a:t>
            </a:r>
            <a:r>
              <a:rPr lang="en-US" altLang="zh-CN" dirty="0" smtClean="0"/>
              <a:t>Something You Do</a:t>
            </a:r>
            <a:r>
              <a:rPr lang="zh-CN" altLang="en-US" dirty="0" smtClean="0"/>
              <a:t>）类的终端指纹、操作习惯、交易信息等基于客户用户行为数据的认证。认证对象管理服务，主要管理认证对象的唯一标识属性和认证用的认证因素信息，主要对象有终端、人员、机构。外部认证主要对接公安的身份证联网核查，对接运营商的手机号实名认证。虚线框是正在规划和推进的。</a:t>
            </a:r>
            <a:endParaRPr lang="zh-CN" altLang="en-US" dirty="0"/>
          </a:p>
        </p:txBody>
      </p:sp>
      <p:sp>
        <p:nvSpPr>
          <p:cNvPr id="4" name="灯片编号占位符 3"/>
          <p:cNvSpPr>
            <a:spLocks noGrp="1"/>
          </p:cNvSpPr>
          <p:nvPr>
            <p:ph type="sldNum" sz="quarter" idx="10"/>
          </p:nvPr>
        </p:nvSpPr>
        <p:spPr/>
        <p:txBody>
          <a:bodyPr/>
          <a:lstStyle/>
          <a:p>
            <a:pPr>
              <a:defRPr/>
            </a:pPr>
            <a:fld id="{C98D4AA9-9E6E-4F46-9002-7FC5FAD3A516}" type="slidenum">
              <a:rPr lang="zh-CN" altLang="en-US" smtClean="0"/>
              <a:pPr>
                <a:defRPr/>
              </a:pPr>
              <a:t>8</a:t>
            </a:fld>
            <a:endParaRPr lang="zh-CN" altLang="en-US" sz="1200"/>
          </a:p>
        </p:txBody>
      </p:sp>
    </p:spTree>
    <p:extLst>
      <p:ext uri="{BB962C8B-B14F-4D97-AF65-F5344CB8AC3E}">
        <p14:creationId xmlns:p14="http://schemas.microsoft.com/office/powerpoint/2010/main" val="188439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宋体" panose="02010600030101010101" pitchFamily="2" charset="-122"/>
                <a:cs typeface="+mn-cs"/>
              </a:rPr>
              <a:t>事前预防、事中控制、事后总结”是“抓执行、抓过程、建机制”安全风险管控的基础，只有打好基础，才能推进安全管理标准化建设，健全安全风险管理工作机制，进一步提升安全生产管理水平，</a:t>
            </a:r>
            <a:endParaRPr lang="zh-CN" altLang="en-US" dirty="0"/>
          </a:p>
        </p:txBody>
      </p:sp>
      <p:sp>
        <p:nvSpPr>
          <p:cNvPr id="4" name="灯片编号占位符 3"/>
          <p:cNvSpPr>
            <a:spLocks noGrp="1"/>
          </p:cNvSpPr>
          <p:nvPr>
            <p:ph type="sldNum" sz="quarter" idx="10"/>
          </p:nvPr>
        </p:nvSpPr>
        <p:spPr/>
        <p:txBody>
          <a:bodyPr/>
          <a:lstStyle/>
          <a:p>
            <a:pPr>
              <a:defRPr/>
            </a:pPr>
            <a:fld id="{C98D4AA9-9E6E-4F46-9002-7FC5FAD3A516}" type="slidenum">
              <a:rPr lang="zh-CN" altLang="en-US" smtClean="0"/>
              <a:pPr>
                <a:defRPr/>
              </a:pPr>
              <a:t>10</a:t>
            </a:fld>
            <a:endParaRPr lang="zh-CN" altLang="en-US" sz="1200"/>
          </a:p>
        </p:txBody>
      </p:sp>
    </p:spTree>
    <p:extLst>
      <p:ext uri="{BB962C8B-B14F-4D97-AF65-F5344CB8AC3E}">
        <p14:creationId xmlns:p14="http://schemas.microsoft.com/office/powerpoint/2010/main" val="188957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sz="1200" b="1" dirty="0" smtClean="0"/>
              <a:t>从生产环境抽取出符合业务逻辑的数据集合，迅速构建大小适中的测试数据或其他数据类型，并进行变形处理，发放到目标。</a:t>
            </a:r>
          </a:p>
          <a:p>
            <a:endParaRPr lang="zh-CN" altLang="en-US" dirty="0"/>
          </a:p>
        </p:txBody>
      </p:sp>
      <p:sp>
        <p:nvSpPr>
          <p:cNvPr id="4" name="灯片编号占位符 3"/>
          <p:cNvSpPr>
            <a:spLocks noGrp="1"/>
          </p:cNvSpPr>
          <p:nvPr>
            <p:ph type="sldNum" sz="quarter" idx="10"/>
          </p:nvPr>
        </p:nvSpPr>
        <p:spPr/>
        <p:txBody>
          <a:bodyPr/>
          <a:lstStyle/>
          <a:p>
            <a:pPr>
              <a:defRPr/>
            </a:pPr>
            <a:fld id="{C98D4AA9-9E6E-4F46-9002-7FC5FAD3A516}" type="slidenum">
              <a:rPr lang="zh-CN" altLang="en-US" smtClean="0"/>
              <a:pPr>
                <a:defRPr/>
              </a:pPr>
              <a:t>11</a:t>
            </a:fld>
            <a:endParaRPr lang="zh-CN" altLang="en-US" sz="1200"/>
          </a:p>
        </p:txBody>
      </p:sp>
    </p:spTree>
    <p:extLst>
      <p:ext uri="{BB962C8B-B14F-4D97-AF65-F5344CB8AC3E}">
        <p14:creationId xmlns:p14="http://schemas.microsoft.com/office/powerpoint/2010/main" val="1869574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C98D4AA9-9E6E-4F46-9002-7FC5FAD3A516}" type="slidenum">
              <a:rPr lang="zh-CN" altLang="en-US" smtClean="0"/>
              <a:t>18</a:t>
            </a:fld>
            <a:endParaRPr lang="zh-CN" altLang="en-US" sz="1200"/>
          </a:p>
        </p:txBody>
      </p:sp>
    </p:spTree>
    <p:extLst>
      <p:ext uri="{BB962C8B-B14F-4D97-AF65-F5344CB8AC3E}">
        <p14:creationId xmlns:p14="http://schemas.microsoft.com/office/powerpoint/2010/main" val="55825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C98D4AA9-9E6E-4F46-9002-7FC5FAD3A516}" type="slidenum">
              <a:rPr lang="zh-CN" altLang="en-US" smtClean="0"/>
              <a:t>19</a:t>
            </a:fld>
            <a:endParaRPr lang="zh-CN" altLang="en-US" sz="1200"/>
          </a:p>
        </p:txBody>
      </p:sp>
    </p:spTree>
    <p:extLst>
      <p:ext uri="{BB962C8B-B14F-4D97-AF65-F5344CB8AC3E}">
        <p14:creationId xmlns:p14="http://schemas.microsoft.com/office/powerpoint/2010/main" val="178214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9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1676291" y="730251"/>
            <a:ext cx="21029831" cy="2651126"/>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6291" y="3651250"/>
            <a:ext cx="21029831" cy="8702676"/>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291" y="12712701"/>
            <a:ext cx="5486043" cy="730250"/>
          </a:xfrm>
          <a:prstGeom prst="rect">
            <a:avLst/>
          </a:prstGeom>
        </p:spPr>
        <p:txBody>
          <a:bodyPr/>
          <a:lstStyle/>
          <a:p>
            <a:fld id="{E2BAA34A-DEC4-424F-A2E6-C2547F9CF8C1}" type="datetimeFigureOut">
              <a:rPr kumimoji="1" lang="zh-CN" altLang="en-US" smtClean="0"/>
              <a:t>2018/4/24</a:t>
            </a:fld>
            <a:endParaRPr kumimoji="1" lang="zh-CN" altLang="en-US"/>
          </a:p>
        </p:txBody>
      </p:sp>
      <p:sp>
        <p:nvSpPr>
          <p:cNvPr id="5" name="Footer Placeholder 4"/>
          <p:cNvSpPr>
            <a:spLocks noGrp="1"/>
          </p:cNvSpPr>
          <p:nvPr>
            <p:ph type="ftr" sz="quarter" idx="11"/>
          </p:nvPr>
        </p:nvSpPr>
        <p:spPr>
          <a:xfrm>
            <a:off x="8076675" y="12712701"/>
            <a:ext cx="8229064" cy="730250"/>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17220079" y="12712701"/>
            <a:ext cx="5486043" cy="730250"/>
          </a:xfrm>
          <a:prstGeom prst="rect">
            <a:avLst/>
          </a:prstGeom>
        </p:spPr>
        <p:txBody>
          <a:bodyPr/>
          <a:lstStyle/>
          <a:p>
            <a:fld id="{B058A52E-EDA7-A04A-84E2-C44293BF5213}" type="slidenum">
              <a:rPr kumimoji="1" lang="zh-CN" altLang="en-US" smtClean="0"/>
              <a:t>‹#›</a:t>
            </a:fld>
            <a:endParaRPr kumimoji="1" lang="zh-CN" altLang="en-US"/>
          </a:p>
        </p:txBody>
      </p:sp>
    </p:spTree>
    <p:extLst>
      <p:ext uri="{BB962C8B-B14F-4D97-AF65-F5344CB8AC3E}">
        <p14:creationId xmlns:p14="http://schemas.microsoft.com/office/powerpoint/2010/main" val="44807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4" y="730250"/>
            <a:ext cx="5257458" cy="11623676"/>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6291" y="730250"/>
            <a:ext cx="15467593" cy="11623676"/>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291" y="12712701"/>
            <a:ext cx="5486043" cy="730250"/>
          </a:xfrm>
          <a:prstGeom prst="rect">
            <a:avLst/>
          </a:prstGeom>
        </p:spPr>
        <p:txBody>
          <a:bodyPr/>
          <a:lstStyle/>
          <a:p>
            <a:fld id="{E2BAA34A-DEC4-424F-A2E6-C2547F9CF8C1}" type="datetimeFigureOut">
              <a:rPr kumimoji="1" lang="zh-CN" altLang="en-US" smtClean="0"/>
              <a:t>2018/4/24</a:t>
            </a:fld>
            <a:endParaRPr kumimoji="1" lang="zh-CN" altLang="en-US"/>
          </a:p>
        </p:txBody>
      </p:sp>
      <p:sp>
        <p:nvSpPr>
          <p:cNvPr id="5" name="Footer Placeholder 4"/>
          <p:cNvSpPr>
            <a:spLocks noGrp="1"/>
          </p:cNvSpPr>
          <p:nvPr>
            <p:ph type="ftr" sz="quarter" idx="11"/>
          </p:nvPr>
        </p:nvSpPr>
        <p:spPr>
          <a:xfrm>
            <a:off x="8076675" y="12712701"/>
            <a:ext cx="8229064" cy="730250"/>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17220079" y="12712701"/>
            <a:ext cx="5486043" cy="730250"/>
          </a:xfrm>
          <a:prstGeom prst="rect">
            <a:avLst/>
          </a:prstGeom>
        </p:spPr>
        <p:txBody>
          <a:bodyPr/>
          <a:lstStyle/>
          <a:p>
            <a:fld id="{B058A52E-EDA7-A04A-84E2-C44293BF5213}" type="slidenum">
              <a:rPr kumimoji="1" lang="zh-CN" altLang="en-US" smtClean="0"/>
              <a:t>‹#›</a:t>
            </a:fld>
            <a:endParaRPr kumimoji="1" lang="zh-CN" altLang="en-US"/>
          </a:p>
        </p:txBody>
      </p:sp>
    </p:spTree>
    <p:extLst>
      <p:ext uri="{BB962C8B-B14F-4D97-AF65-F5344CB8AC3E}">
        <p14:creationId xmlns:p14="http://schemas.microsoft.com/office/powerpoint/2010/main" val="170001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17830497" y="13122752"/>
            <a:ext cx="5689230" cy="504000"/>
          </a:xfrm>
          <a:prstGeom prst="rect">
            <a:avLst/>
          </a:prstGeom>
        </p:spPr>
        <p:txBody>
          <a:bodyPr anchor="b"/>
          <a:lstStyle>
            <a:lvl1pPr algn="r">
              <a:defRPr b="1">
                <a:solidFill>
                  <a:schemeClr val="bg1"/>
                </a:solidFill>
                <a:latin typeface="Arial" panose="020B0604020202020204" pitchFamily="34" charset="0"/>
                <a:ea typeface="黑体" panose="02010609060101010101" pitchFamily="49" charset="-122"/>
                <a:cs typeface="Arial" pitchFamily="34" charset="0"/>
              </a:defRPr>
            </a:lvl1pPr>
          </a:lstStyle>
          <a:p>
            <a:fld id="{76A5C077-CD5E-4BED-A3AA-82686853085F}" type="slidenum">
              <a:rPr lang="en-US" altLang="zh-CN" smtClean="0">
                <a:solidFill>
                  <a:prstClr val="white"/>
                </a:solidFill>
              </a:rPr>
              <a:pPr/>
              <a:t>‹#›</a:t>
            </a:fld>
            <a:endParaRPr lang="en-US" dirty="0">
              <a:solidFill>
                <a:prstClr val="white"/>
              </a:solidFill>
            </a:endParaRPr>
          </a:p>
        </p:txBody>
      </p:sp>
      <p:sp>
        <p:nvSpPr>
          <p:cNvPr id="43" name="Line 50"/>
          <p:cNvSpPr>
            <a:spLocks noChangeShapeType="1"/>
          </p:cNvSpPr>
          <p:nvPr userDrawn="1"/>
        </p:nvSpPr>
        <p:spPr bwMode="auto">
          <a:xfrm>
            <a:off x="-25136" y="1817440"/>
            <a:ext cx="24382413" cy="0"/>
          </a:xfrm>
          <a:prstGeom prst="line">
            <a:avLst/>
          </a:prstGeom>
          <a:noFill/>
          <a:ln w="28575">
            <a:solidFill>
              <a:srgbClr val="0072BC"/>
            </a:solidFill>
            <a:round/>
            <a:headEnd/>
            <a:tailEnd/>
          </a:ln>
          <a:effectLst/>
        </p:spPr>
        <p:txBody>
          <a:bodyPr wrap="none" anchor="b"/>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endParaRPr lang="zh-CN" altLang="en-US" sz="7200">
              <a:solidFill>
                <a:prstClr val="black"/>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397717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5513" y="89250"/>
            <a:ext cx="23480242" cy="1728192"/>
          </a:xfrm>
          <a:prstGeom prst="rect">
            <a:avLst/>
          </a:prstGeom>
        </p:spPr>
        <p:txBody>
          <a:bodyPr anchor="b">
            <a:noAutofit/>
          </a:bodyPr>
          <a:lstStyle>
            <a:lvl1pPr>
              <a:defRPr sz="5600">
                <a:solidFill>
                  <a:srgbClr val="0072BC"/>
                </a:solidFill>
                <a:latin typeface="Arial" panose="020B0604020202020204" pitchFamily="34" charset="0"/>
                <a:ea typeface="黑体" panose="02010609060101010101" pitchFamily="49" charset="-122"/>
                <a:cs typeface="Arial" pitchFamily="34" charset="0"/>
              </a:defRPr>
            </a:lvl1pPr>
          </a:lstStyle>
          <a:p>
            <a:r>
              <a:rPr lang="zh-CN" altLang="en-US" dirty="0" smtClean="0"/>
              <a:t>单击此处编辑母版标题样式</a:t>
            </a:r>
            <a:endParaRPr lang="zh-CN" altLang="en-US" dirty="0"/>
          </a:p>
        </p:txBody>
      </p:sp>
      <p:sp>
        <p:nvSpPr>
          <p:cNvPr id="20" name="灯片编号占位符 5"/>
          <p:cNvSpPr>
            <a:spLocks noGrp="1"/>
          </p:cNvSpPr>
          <p:nvPr>
            <p:ph type="sldNum" sz="quarter" idx="12"/>
          </p:nvPr>
        </p:nvSpPr>
        <p:spPr>
          <a:xfrm>
            <a:off x="17830497" y="13122752"/>
            <a:ext cx="5689230" cy="504000"/>
          </a:xfrm>
          <a:prstGeom prst="rect">
            <a:avLst/>
          </a:prstGeom>
        </p:spPr>
        <p:txBody>
          <a:bodyPr anchor="b"/>
          <a:lstStyle>
            <a:lvl1pPr algn="r">
              <a:defRPr b="1">
                <a:solidFill>
                  <a:schemeClr val="bg1"/>
                </a:solidFill>
                <a:latin typeface="Arial" panose="020B0604020202020204" pitchFamily="34" charset="0"/>
                <a:ea typeface="黑体" panose="02010609060101010101" pitchFamily="49" charset="-122"/>
                <a:cs typeface="Arial" pitchFamily="34" charset="0"/>
              </a:defRPr>
            </a:lvl1pPr>
          </a:lstStyle>
          <a:p>
            <a:fld id="{76A5C077-CD5E-4BED-A3AA-82686853085F}" type="slidenum">
              <a:rPr lang="en-US" altLang="zh-CN" smtClean="0">
                <a:solidFill>
                  <a:prstClr val="white"/>
                </a:solidFill>
              </a:rPr>
              <a:pPr/>
              <a:t>‹#›</a:t>
            </a:fld>
            <a:endParaRPr lang="en-US" dirty="0">
              <a:solidFill>
                <a:prstClr val="white"/>
              </a:solidFill>
            </a:endParaRPr>
          </a:p>
        </p:txBody>
      </p:sp>
      <p:sp>
        <p:nvSpPr>
          <p:cNvPr id="5" name="文本占位符 4"/>
          <p:cNvSpPr>
            <a:spLocks noGrp="1"/>
          </p:cNvSpPr>
          <p:nvPr>
            <p:ph type="body" sz="quarter" idx="13"/>
          </p:nvPr>
        </p:nvSpPr>
        <p:spPr>
          <a:xfrm>
            <a:off x="1214890" y="3257553"/>
            <a:ext cx="22689189" cy="864146"/>
          </a:xfrm>
          <a:prstGeom prst="rect">
            <a:avLst/>
          </a:prstGeom>
        </p:spPr>
        <p:txBody>
          <a:bodyPr>
            <a:noAutofit/>
          </a:bodyPr>
          <a:lstStyle>
            <a:lvl1pPr marL="0" indent="0">
              <a:buClr>
                <a:srgbClr val="005688"/>
              </a:buClr>
              <a:buFont typeface="+mj-lt"/>
              <a:buNone/>
              <a:defRPr>
                <a:solidFill>
                  <a:srgbClr val="0072BC"/>
                </a:solidFill>
                <a:latin typeface="Arial" panose="020B0604020202020204" pitchFamily="34" charset="0"/>
                <a:ea typeface="黑体" panose="02010609060101010101" pitchFamily="49" charset="-122"/>
                <a:cs typeface="Arial" pitchFamily="34" charset="0"/>
              </a:defRPr>
            </a:lvl1pPr>
            <a:lvl2pPr marL="914354" indent="0">
              <a:buFontTx/>
              <a:buNone/>
              <a:defRPr/>
            </a:lvl2pPr>
            <a:lvl3pPr marL="1828709" indent="0">
              <a:buFontTx/>
              <a:buNone/>
              <a:defRPr/>
            </a:lvl3pPr>
            <a:lvl4pPr marL="2743063" indent="0">
              <a:buFontTx/>
              <a:buNone/>
              <a:defRPr/>
            </a:lvl4pPr>
            <a:lvl5pPr marL="3657417" indent="0">
              <a:buFontTx/>
              <a:buNone/>
              <a:defRPr/>
            </a:lvl5pPr>
          </a:lstStyle>
          <a:p>
            <a:pPr lvl="0"/>
            <a:r>
              <a:rPr lang="zh-CN" altLang="en-US" dirty="0" smtClean="0"/>
              <a:t>单击此处编辑母版文本样式</a:t>
            </a:r>
            <a:endParaRPr lang="en-US" altLang="zh-CN" dirty="0" smtClean="0"/>
          </a:p>
          <a:p>
            <a:pPr lvl="0"/>
            <a:endParaRPr lang="zh-CN" altLang="en-US" dirty="0" smtClean="0"/>
          </a:p>
        </p:txBody>
      </p:sp>
      <p:sp>
        <p:nvSpPr>
          <p:cNvPr id="18" name="文本占位符 4"/>
          <p:cNvSpPr>
            <a:spLocks noGrp="1"/>
          </p:cNvSpPr>
          <p:nvPr>
            <p:ph type="body" sz="quarter" idx="14"/>
          </p:nvPr>
        </p:nvSpPr>
        <p:spPr>
          <a:xfrm>
            <a:off x="1213082" y="4553747"/>
            <a:ext cx="22689189" cy="864146"/>
          </a:xfrm>
          <a:prstGeom prst="rect">
            <a:avLst/>
          </a:prstGeom>
        </p:spPr>
        <p:txBody>
          <a:bodyPr>
            <a:noAutofit/>
          </a:bodyPr>
          <a:lstStyle>
            <a:lvl1pPr marL="0" indent="0">
              <a:buClr>
                <a:srgbClr val="005688"/>
              </a:buClr>
              <a:buFont typeface="+mj-lt"/>
              <a:buNone/>
              <a:defRPr>
                <a:solidFill>
                  <a:schemeClr val="bg1">
                    <a:lumMod val="65000"/>
                  </a:schemeClr>
                </a:solidFill>
                <a:latin typeface="Arial" panose="020B0604020202020204" pitchFamily="34" charset="0"/>
                <a:ea typeface="黑体" panose="02010609060101010101" pitchFamily="49" charset="-122"/>
                <a:cs typeface="Arial" pitchFamily="34" charset="0"/>
              </a:defRPr>
            </a:lvl1pPr>
            <a:lvl2pPr marL="914354" indent="0">
              <a:buFontTx/>
              <a:buNone/>
              <a:defRPr/>
            </a:lvl2pPr>
            <a:lvl3pPr marL="1828709" indent="0">
              <a:buFontTx/>
              <a:buNone/>
              <a:defRPr/>
            </a:lvl3pPr>
            <a:lvl4pPr marL="2743063" indent="0">
              <a:buFontTx/>
              <a:buNone/>
              <a:defRPr/>
            </a:lvl4pPr>
            <a:lvl5pPr marL="3657417" indent="0">
              <a:buFontTx/>
              <a:buNone/>
              <a:defRPr/>
            </a:lvl5pPr>
          </a:lstStyle>
          <a:p>
            <a:pPr lvl="0"/>
            <a:r>
              <a:rPr lang="zh-CN" altLang="en-US" dirty="0" smtClean="0"/>
              <a:t>单击此处编辑母版文本样式</a:t>
            </a:r>
            <a:endParaRPr lang="en-US" altLang="zh-CN" dirty="0" smtClean="0"/>
          </a:p>
          <a:p>
            <a:pPr lvl="0"/>
            <a:endParaRPr lang="zh-CN" altLang="en-US" dirty="0" smtClean="0"/>
          </a:p>
        </p:txBody>
      </p:sp>
      <p:sp>
        <p:nvSpPr>
          <p:cNvPr id="43" name="Line 50"/>
          <p:cNvSpPr>
            <a:spLocks noChangeShapeType="1"/>
          </p:cNvSpPr>
          <p:nvPr userDrawn="1"/>
        </p:nvSpPr>
        <p:spPr bwMode="auto">
          <a:xfrm>
            <a:off x="-25136" y="1817440"/>
            <a:ext cx="24382413" cy="0"/>
          </a:xfrm>
          <a:prstGeom prst="line">
            <a:avLst/>
          </a:prstGeom>
          <a:noFill/>
          <a:ln w="28575">
            <a:solidFill>
              <a:srgbClr val="0072BC"/>
            </a:solidFill>
            <a:round/>
            <a:headEnd/>
            <a:tailEnd/>
          </a:ln>
          <a:effectLst/>
        </p:spPr>
        <p:txBody>
          <a:bodyPr wrap="none" anchor="b"/>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endParaRPr lang="zh-CN" altLang="en-US" sz="7200">
              <a:solidFill>
                <a:prstClr val="black"/>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9694169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68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23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8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676291" y="730251"/>
            <a:ext cx="21029831" cy="2651126"/>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676291" y="12712701"/>
            <a:ext cx="5486043" cy="730250"/>
          </a:xfrm>
          <a:prstGeom prst="rect">
            <a:avLst/>
          </a:prstGeom>
        </p:spPr>
        <p:txBody>
          <a:bodyPr/>
          <a:lstStyle/>
          <a:p>
            <a:fld id="{E2BAA34A-DEC4-424F-A2E6-C2547F9CF8C1}" type="datetimeFigureOut">
              <a:rPr kumimoji="1" lang="zh-CN" altLang="en-US" smtClean="0"/>
              <a:t>2018/4/24</a:t>
            </a:fld>
            <a:endParaRPr kumimoji="1" lang="zh-CN" altLang="en-US"/>
          </a:p>
        </p:txBody>
      </p:sp>
      <p:sp>
        <p:nvSpPr>
          <p:cNvPr id="4" name="Footer Placeholder 3"/>
          <p:cNvSpPr>
            <a:spLocks noGrp="1"/>
          </p:cNvSpPr>
          <p:nvPr>
            <p:ph type="ftr" sz="quarter" idx="11"/>
          </p:nvPr>
        </p:nvSpPr>
        <p:spPr>
          <a:xfrm>
            <a:off x="8076675" y="12712701"/>
            <a:ext cx="8229064" cy="730250"/>
          </a:xfrm>
          <a:prstGeom prst="rect">
            <a:avLst/>
          </a:prstGeom>
        </p:spPr>
        <p:txBody>
          <a:bodyPr/>
          <a:lstStyle/>
          <a:p>
            <a:endParaRPr kumimoji="1" lang="zh-CN" altLang="en-US"/>
          </a:p>
        </p:txBody>
      </p:sp>
      <p:sp>
        <p:nvSpPr>
          <p:cNvPr id="5" name="Slide Number Placeholder 4"/>
          <p:cNvSpPr>
            <a:spLocks noGrp="1"/>
          </p:cNvSpPr>
          <p:nvPr>
            <p:ph type="sldNum" sz="quarter" idx="12"/>
          </p:nvPr>
        </p:nvSpPr>
        <p:spPr>
          <a:xfrm>
            <a:off x="17220079" y="12712701"/>
            <a:ext cx="5486043" cy="730250"/>
          </a:xfrm>
          <a:prstGeom prst="rect">
            <a:avLst/>
          </a:prstGeom>
        </p:spPr>
        <p:txBody>
          <a:bodyPr/>
          <a:lstStyle/>
          <a:p>
            <a:fld id="{B058A52E-EDA7-A04A-84E2-C44293BF5213}" type="slidenum">
              <a:rPr kumimoji="1" lang="zh-CN" altLang="en-US" smtClean="0"/>
              <a:t>‹#›</a:t>
            </a:fld>
            <a:endParaRPr kumimoji="1" lang="zh-CN" altLang="en-US"/>
          </a:p>
        </p:txBody>
      </p:sp>
    </p:spTree>
    <p:extLst>
      <p:ext uri="{BB962C8B-B14F-4D97-AF65-F5344CB8AC3E}">
        <p14:creationId xmlns:p14="http://schemas.microsoft.com/office/powerpoint/2010/main" val="180444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6291" y="12712701"/>
            <a:ext cx="5486043" cy="730250"/>
          </a:xfrm>
          <a:prstGeom prst="rect">
            <a:avLst/>
          </a:prstGeom>
        </p:spPr>
        <p:txBody>
          <a:bodyPr/>
          <a:lstStyle/>
          <a:p>
            <a:fld id="{E2BAA34A-DEC4-424F-A2E6-C2547F9CF8C1}" type="datetimeFigureOut">
              <a:rPr kumimoji="1" lang="zh-CN" altLang="en-US" smtClean="0"/>
              <a:t>2018/4/24</a:t>
            </a:fld>
            <a:endParaRPr kumimoji="1" lang="zh-CN" altLang="en-US"/>
          </a:p>
        </p:txBody>
      </p:sp>
      <p:sp>
        <p:nvSpPr>
          <p:cNvPr id="3" name="Footer Placeholder 2"/>
          <p:cNvSpPr>
            <a:spLocks noGrp="1"/>
          </p:cNvSpPr>
          <p:nvPr>
            <p:ph type="ftr" sz="quarter" idx="11"/>
          </p:nvPr>
        </p:nvSpPr>
        <p:spPr>
          <a:xfrm>
            <a:off x="8076675" y="12712701"/>
            <a:ext cx="8229064" cy="730250"/>
          </a:xfrm>
          <a:prstGeom prst="rect">
            <a:avLst/>
          </a:prstGeom>
        </p:spPr>
        <p:txBody>
          <a:bodyPr/>
          <a:lstStyle/>
          <a:p>
            <a:endParaRPr kumimoji="1" lang="zh-CN" altLang="en-US"/>
          </a:p>
        </p:txBody>
      </p:sp>
      <p:sp>
        <p:nvSpPr>
          <p:cNvPr id="4" name="Slide Number Placeholder 3"/>
          <p:cNvSpPr>
            <a:spLocks noGrp="1"/>
          </p:cNvSpPr>
          <p:nvPr>
            <p:ph type="sldNum" sz="quarter" idx="12"/>
          </p:nvPr>
        </p:nvSpPr>
        <p:spPr>
          <a:xfrm>
            <a:off x="17220079" y="12712701"/>
            <a:ext cx="5486043" cy="730250"/>
          </a:xfrm>
          <a:prstGeom prst="rect">
            <a:avLst/>
          </a:prstGeom>
        </p:spPr>
        <p:txBody>
          <a:bodyPr/>
          <a:lstStyle/>
          <a:p>
            <a:fld id="{B058A52E-EDA7-A04A-84E2-C44293BF5213}" type="slidenum">
              <a:rPr kumimoji="1" lang="zh-CN" altLang="en-US" smtClean="0"/>
              <a:t>‹#›</a:t>
            </a:fld>
            <a:endParaRPr kumimoji="1" lang="zh-CN" altLang="en-US"/>
          </a:p>
        </p:txBody>
      </p:sp>
    </p:spTree>
    <p:extLst>
      <p:ext uri="{BB962C8B-B14F-4D97-AF65-F5344CB8AC3E}">
        <p14:creationId xmlns:p14="http://schemas.microsoft.com/office/powerpoint/2010/main" val="58027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468" y="914400"/>
            <a:ext cx="7863962" cy="3200400"/>
          </a:xfrm>
          <a:prstGeom prst="rect">
            <a:avLst/>
          </a:prstGeom>
        </p:spPr>
        <p:txBody>
          <a:bodyPr anchor="b"/>
          <a:lstStyle>
            <a:lvl1pPr>
              <a:defRPr sz="6400"/>
            </a:lvl1pPr>
          </a:lstStyle>
          <a:p>
            <a:r>
              <a:rPr lang="zh-CN" altLang="en-US"/>
              <a:t>单击此处编辑母版标题样式</a:t>
            </a:r>
            <a:endParaRPr lang="en-US" dirty="0"/>
          </a:p>
        </p:txBody>
      </p:sp>
      <p:sp>
        <p:nvSpPr>
          <p:cNvPr id="3" name="Content Placeholder 2"/>
          <p:cNvSpPr>
            <a:spLocks noGrp="1"/>
          </p:cNvSpPr>
          <p:nvPr>
            <p:ph idx="1"/>
          </p:nvPr>
        </p:nvSpPr>
        <p:spPr>
          <a:xfrm>
            <a:off x="10365701" y="1974851"/>
            <a:ext cx="12343597"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679468" y="4114800"/>
            <a:ext cx="7863962" cy="7623176"/>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zh-CN" altLang="en-US"/>
              <a:t>单击此处编辑母版文本样式</a:t>
            </a:r>
          </a:p>
        </p:txBody>
      </p:sp>
      <p:sp>
        <p:nvSpPr>
          <p:cNvPr id="5" name="Date Placeholder 4"/>
          <p:cNvSpPr>
            <a:spLocks noGrp="1"/>
          </p:cNvSpPr>
          <p:nvPr>
            <p:ph type="dt" sz="half" idx="10"/>
          </p:nvPr>
        </p:nvSpPr>
        <p:spPr>
          <a:xfrm>
            <a:off x="1676291" y="12712701"/>
            <a:ext cx="5486043" cy="730250"/>
          </a:xfrm>
          <a:prstGeom prst="rect">
            <a:avLst/>
          </a:prstGeom>
        </p:spPr>
        <p:txBody>
          <a:bodyPr/>
          <a:lstStyle/>
          <a:p>
            <a:fld id="{E2BAA34A-DEC4-424F-A2E6-C2547F9CF8C1}" type="datetimeFigureOut">
              <a:rPr kumimoji="1" lang="zh-CN" altLang="en-US" smtClean="0"/>
              <a:t>2018/4/24</a:t>
            </a:fld>
            <a:endParaRPr kumimoji="1" lang="zh-CN" altLang="en-US"/>
          </a:p>
        </p:txBody>
      </p:sp>
      <p:sp>
        <p:nvSpPr>
          <p:cNvPr id="6" name="Footer Placeholder 5"/>
          <p:cNvSpPr>
            <a:spLocks noGrp="1"/>
          </p:cNvSpPr>
          <p:nvPr>
            <p:ph type="ftr" sz="quarter" idx="11"/>
          </p:nvPr>
        </p:nvSpPr>
        <p:spPr>
          <a:xfrm>
            <a:off x="8076675" y="12712701"/>
            <a:ext cx="8229064" cy="730250"/>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17220079" y="12712701"/>
            <a:ext cx="5486043" cy="730250"/>
          </a:xfrm>
          <a:prstGeom prst="rect">
            <a:avLst/>
          </a:prstGeom>
        </p:spPr>
        <p:txBody>
          <a:bodyPr/>
          <a:lstStyle/>
          <a:p>
            <a:fld id="{B058A52E-EDA7-A04A-84E2-C44293BF5213}" type="slidenum">
              <a:rPr kumimoji="1" lang="zh-CN" altLang="en-US" smtClean="0"/>
              <a:t>‹#›</a:t>
            </a:fld>
            <a:endParaRPr kumimoji="1" lang="zh-CN" altLang="en-US"/>
          </a:p>
        </p:txBody>
      </p:sp>
    </p:spTree>
    <p:extLst>
      <p:ext uri="{BB962C8B-B14F-4D97-AF65-F5344CB8AC3E}">
        <p14:creationId xmlns:p14="http://schemas.microsoft.com/office/powerpoint/2010/main" val="103550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468" y="914400"/>
            <a:ext cx="7863962" cy="3200400"/>
          </a:xfrm>
          <a:prstGeom prst="rect">
            <a:avLst/>
          </a:prstGeom>
        </p:spPr>
        <p:txBody>
          <a:bodyPr anchor="b"/>
          <a:lstStyle>
            <a:lvl1pPr>
              <a:defRPr sz="6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365701" y="1974851"/>
            <a:ext cx="12343597" cy="9747250"/>
          </a:xfrm>
          <a:prstGeom prst="rect">
            <a:avLst/>
          </a:prstGeom>
        </p:spPr>
        <p:txBody>
          <a:bodyPr anchor="t"/>
          <a:lstStyle>
            <a:lvl1pPr marL="0" indent="0">
              <a:buNone/>
              <a:defRPr sz="6400"/>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1679468" y="4114800"/>
            <a:ext cx="7863962" cy="7623176"/>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zh-CN" altLang="en-US"/>
              <a:t>单击此处编辑母版文本样式</a:t>
            </a:r>
          </a:p>
        </p:txBody>
      </p:sp>
      <p:sp>
        <p:nvSpPr>
          <p:cNvPr id="5" name="Date Placeholder 4"/>
          <p:cNvSpPr>
            <a:spLocks noGrp="1"/>
          </p:cNvSpPr>
          <p:nvPr>
            <p:ph type="dt" sz="half" idx="10"/>
          </p:nvPr>
        </p:nvSpPr>
        <p:spPr>
          <a:xfrm>
            <a:off x="1676291" y="12712701"/>
            <a:ext cx="5486043" cy="730250"/>
          </a:xfrm>
          <a:prstGeom prst="rect">
            <a:avLst/>
          </a:prstGeom>
        </p:spPr>
        <p:txBody>
          <a:bodyPr/>
          <a:lstStyle/>
          <a:p>
            <a:fld id="{E2BAA34A-DEC4-424F-A2E6-C2547F9CF8C1}" type="datetimeFigureOut">
              <a:rPr kumimoji="1" lang="zh-CN" altLang="en-US" smtClean="0"/>
              <a:t>2018/4/24</a:t>
            </a:fld>
            <a:endParaRPr kumimoji="1" lang="zh-CN" altLang="en-US"/>
          </a:p>
        </p:txBody>
      </p:sp>
      <p:sp>
        <p:nvSpPr>
          <p:cNvPr id="6" name="Footer Placeholder 5"/>
          <p:cNvSpPr>
            <a:spLocks noGrp="1"/>
          </p:cNvSpPr>
          <p:nvPr>
            <p:ph type="ftr" sz="quarter" idx="11"/>
          </p:nvPr>
        </p:nvSpPr>
        <p:spPr>
          <a:xfrm>
            <a:off x="8076675" y="12712701"/>
            <a:ext cx="8229064" cy="730250"/>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17220079" y="12712701"/>
            <a:ext cx="5486043" cy="730250"/>
          </a:xfrm>
          <a:prstGeom prst="rect">
            <a:avLst/>
          </a:prstGeom>
        </p:spPr>
        <p:txBody>
          <a:bodyPr/>
          <a:lstStyle/>
          <a:p>
            <a:fld id="{B058A52E-EDA7-A04A-84E2-C44293BF5213}" type="slidenum">
              <a:rPr kumimoji="1" lang="zh-CN" altLang="en-US" smtClean="0"/>
              <a:t>‹#›</a:t>
            </a:fld>
            <a:endParaRPr kumimoji="1" lang="zh-CN" altLang="en-US"/>
          </a:p>
        </p:txBody>
      </p:sp>
    </p:spTree>
    <p:extLst>
      <p:ext uri="{BB962C8B-B14F-4D97-AF65-F5344CB8AC3E}">
        <p14:creationId xmlns:p14="http://schemas.microsoft.com/office/powerpoint/2010/main" val="58842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D2F26480-827A-42FA-A6A3-B11AD19F83F2}"/>
              </a:ext>
            </a:extLst>
          </p:cNvPr>
          <p:cNvPicPr>
            <a:picLocks noChangeAspect="1"/>
          </p:cNvPicPr>
          <p:nvPr userDrawn="1"/>
        </p:nvPicPr>
        <p:blipFill>
          <a:blip r:embed="rId15"/>
          <a:stretch>
            <a:fillRect/>
          </a:stretch>
        </p:blipFill>
        <p:spPr>
          <a:xfrm>
            <a:off x="0" y="0"/>
            <a:ext cx="24382413" cy="13715107"/>
          </a:xfrm>
          <a:prstGeom prst="rect">
            <a:avLst/>
          </a:prstGeom>
        </p:spPr>
      </p:pic>
      <p:sp>
        <p:nvSpPr>
          <p:cNvPr id="8" name="矩形 7">
            <a:extLst>
              <a:ext uri="{FF2B5EF4-FFF2-40B4-BE49-F238E27FC236}">
                <a16:creationId xmlns="" xmlns:a16="http://schemas.microsoft.com/office/drawing/2014/main" id="{AC9EB382-EDEE-42F2-BEE1-35437AF89E3D}"/>
              </a:ext>
            </a:extLst>
          </p:cNvPr>
          <p:cNvSpPr/>
          <p:nvPr userDrawn="1"/>
        </p:nvSpPr>
        <p:spPr>
          <a:xfrm>
            <a:off x="0" y="893"/>
            <a:ext cx="24382413" cy="13715107"/>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 xmlns:a16="http://schemas.microsoft.com/office/drawing/2014/main" id="{83E31A85-F42B-426E-B451-263BC711CCE8}"/>
              </a:ext>
            </a:extLst>
          </p:cNvPr>
          <p:cNvPicPr>
            <a:picLocks noChangeAspect="1"/>
          </p:cNvPicPr>
          <p:nvPr userDrawn="1"/>
        </p:nvPicPr>
        <p:blipFill>
          <a:blip r:embed="rId16"/>
          <a:stretch>
            <a:fillRect/>
          </a:stretch>
        </p:blipFill>
        <p:spPr>
          <a:xfrm>
            <a:off x="18191939" y="555432"/>
            <a:ext cx="5554790" cy="1534725"/>
          </a:xfrm>
          <a:prstGeom prst="rect">
            <a:avLst/>
          </a:prstGeom>
        </p:spPr>
      </p:pic>
      <p:pic>
        <p:nvPicPr>
          <p:cNvPr id="6" name="图片 5">
            <a:extLst>
              <a:ext uri="{FF2B5EF4-FFF2-40B4-BE49-F238E27FC236}">
                <a16:creationId xmlns="" xmlns:a16="http://schemas.microsoft.com/office/drawing/2014/main" id="{F45B1F5C-6FA8-44A9-BE82-73A616B7E434}"/>
              </a:ext>
            </a:extLst>
          </p:cNvPr>
          <p:cNvPicPr>
            <a:picLocks noChangeAspect="1"/>
          </p:cNvPicPr>
          <p:nvPr userDrawn="1"/>
        </p:nvPicPr>
        <p:blipFill>
          <a:blip r:embed="rId17"/>
          <a:stretch>
            <a:fillRect/>
          </a:stretch>
        </p:blipFill>
        <p:spPr>
          <a:xfrm>
            <a:off x="503234" y="12370981"/>
            <a:ext cx="4703765" cy="841920"/>
          </a:xfrm>
          <a:prstGeom prst="rect">
            <a:avLst/>
          </a:prstGeom>
        </p:spPr>
      </p:pic>
    </p:spTree>
    <p:extLst>
      <p:ext uri="{BB962C8B-B14F-4D97-AF65-F5344CB8AC3E}">
        <p14:creationId xmlns:p14="http://schemas.microsoft.com/office/powerpoint/2010/main" val="769938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wmf"/><Relationship Id="rId1" Type="http://schemas.openxmlformats.org/officeDocument/2006/relationships/slideLayout" Target="../slideLayouts/slideLayout1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24382413" cy="13716000"/>
          </a:xfrm>
          <a:prstGeom prst="rect">
            <a:avLst/>
          </a:prstGeom>
        </p:spPr>
      </p:pic>
      <p:grpSp>
        <p:nvGrpSpPr>
          <p:cNvPr id="7" name="组合 6"/>
          <p:cNvGrpSpPr/>
          <p:nvPr/>
        </p:nvGrpSpPr>
        <p:grpSpPr>
          <a:xfrm>
            <a:off x="4722084" y="3338696"/>
            <a:ext cx="16399670" cy="4910884"/>
            <a:chOff x="2334688" y="2405576"/>
            <a:chExt cx="7775576" cy="2197212"/>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688" y="3369762"/>
              <a:ext cx="7775576" cy="11847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902" y="2405576"/>
              <a:ext cx="7151148" cy="2197212"/>
            </a:xfrm>
            <a:prstGeom prst="rect">
              <a:avLst/>
            </a:prstGeom>
          </p:spPr>
        </p:pic>
      </p:grpSp>
      <p:sp>
        <p:nvSpPr>
          <p:cNvPr id="10" name="文本框 9"/>
          <p:cNvSpPr txBox="1"/>
          <p:nvPr/>
        </p:nvSpPr>
        <p:spPr>
          <a:xfrm>
            <a:off x="4722084" y="3744586"/>
            <a:ext cx="18651261" cy="1569660"/>
          </a:xfrm>
          <a:prstGeom prst="rect">
            <a:avLst/>
          </a:prstGeom>
          <a:noFill/>
        </p:spPr>
        <p:txBody>
          <a:bodyPr wrap="none" rtlCol="0">
            <a:spAutoFit/>
          </a:bodyPr>
          <a:lstStyle/>
          <a:p>
            <a:pPr algn="ctr">
              <a:spcBef>
                <a:spcPct val="0"/>
              </a:spcBef>
            </a:pPr>
            <a:r>
              <a:rPr lang="zh-CN" altLang="en-US" sz="9600" b="1" dirty="0">
                <a:solidFill>
                  <a:schemeClr val="bg1"/>
                </a:solidFill>
                <a:latin typeface="微软雅黑" panose="020B0503020204020204" pitchFamily="34" charset="-122"/>
                <a:ea typeface="微软雅黑" panose="020B0503020204020204" pitchFamily="34" charset="-122"/>
              </a:rPr>
              <a:t>民生银行网络安全实施路径和方案</a:t>
            </a:r>
            <a:endParaRPr lang="en-US" altLang="zh-CN" sz="9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9607577" y="6304002"/>
            <a:ext cx="4825360" cy="1107996"/>
          </a:xfrm>
          <a:prstGeom prst="rect">
            <a:avLst/>
          </a:prstGeom>
          <a:noFill/>
        </p:spPr>
        <p:txBody>
          <a:bodyPr wrap="none" rtlCol="0">
            <a:spAutoFit/>
          </a:bodyPr>
          <a:lstStyle/>
          <a:p>
            <a:r>
              <a:rPr lang="zh-CN" altLang="en-US" sz="6200" b="1" dirty="0" smtClean="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rPr>
              <a:t>主讲人</a:t>
            </a:r>
            <a:r>
              <a:rPr lang="en-US" altLang="zh-CN" sz="6600" b="1" dirty="0" smtClean="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rPr>
              <a:t>:        </a:t>
            </a:r>
            <a:endParaRPr lang="zh-CN" altLang="en-US" sz="6600" b="1" dirty="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 xmlns:a16="http://schemas.microsoft.com/office/drawing/2014/main" id="{40821D61-4CEC-4044-B45E-A1E4D4D10DC8}"/>
              </a:ext>
            </a:extLst>
          </p:cNvPr>
          <p:cNvPicPr>
            <a:picLocks noChangeAspect="1"/>
          </p:cNvPicPr>
          <p:nvPr/>
        </p:nvPicPr>
        <p:blipFill>
          <a:blip r:embed="rId5"/>
          <a:stretch>
            <a:fillRect/>
          </a:stretch>
        </p:blipFill>
        <p:spPr>
          <a:xfrm>
            <a:off x="18196837" y="555432"/>
            <a:ext cx="5554790" cy="1534725"/>
          </a:xfrm>
          <a:prstGeom prst="rect">
            <a:avLst/>
          </a:prstGeom>
        </p:spPr>
      </p:pic>
      <p:pic>
        <p:nvPicPr>
          <p:cNvPr id="14" name="图片 13">
            <a:extLst>
              <a:ext uri="{FF2B5EF4-FFF2-40B4-BE49-F238E27FC236}">
                <a16:creationId xmlns="" xmlns:a16="http://schemas.microsoft.com/office/drawing/2014/main" id="{48120023-F0E0-46AC-A7E1-B69E228CE52B}"/>
              </a:ext>
            </a:extLst>
          </p:cNvPr>
          <p:cNvPicPr>
            <a:picLocks noChangeAspect="1"/>
          </p:cNvPicPr>
          <p:nvPr/>
        </p:nvPicPr>
        <p:blipFill>
          <a:blip r:embed="rId6"/>
          <a:stretch>
            <a:fillRect/>
          </a:stretch>
        </p:blipFill>
        <p:spPr>
          <a:xfrm>
            <a:off x="503235" y="503099"/>
            <a:ext cx="4703765" cy="841920"/>
          </a:xfrm>
          <a:prstGeom prst="rect">
            <a:avLst/>
          </a:prstGeom>
        </p:spPr>
      </p:pic>
      <p:pic>
        <p:nvPicPr>
          <p:cNvPr id="15" name="图片 14">
            <a:extLst>
              <a:ext uri="{FF2B5EF4-FFF2-40B4-BE49-F238E27FC236}">
                <a16:creationId xmlns="" xmlns:a16="http://schemas.microsoft.com/office/drawing/2014/main" id="{B66F4C61-D66A-4F62-826A-E28C9D49F3FD}"/>
              </a:ext>
            </a:extLst>
          </p:cNvPr>
          <p:cNvPicPr>
            <a:picLocks noChangeAspect="1"/>
          </p:cNvPicPr>
          <p:nvPr/>
        </p:nvPicPr>
        <p:blipFill>
          <a:blip r:embed="rId6"/>
          <a:stretch>
            <a:fillRect/>
          </a:stretch>
        </p:blipFill>
        <p:spPr>
          <a:xfrm>
            <a:off x="503234" y="12370981"/>
            <a:ext cx="4703765" cy="841920"/>
          </a:xfrm>
          <a:prstGeom prst="rect">
            <a:avLst/>
          </a:prstGeom>
        </p:spPr>
      </p:pic>
    </p:spTree>
    <p:extLst>
      <p:ext uri="{BB962C8B-B14F-4D97-AF65-F5344CB8AC3E}">
        <p14:creationId xmlns:p14="http://schemas.microsoft.com/office/powerpoint/2010/main" val="731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21946805" y="10753103"/>
            <a:ext cx="2047111" cy="1754910"/>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3—</a:t>
            </a:r>
            <a:r>
              <a:rPr lang="zh-CN" altLang="en-US" sz="5400" b="1" spc="400" dirty="0">
                <a:solidFill>
                  <a:schemeClr val="bg1"/>
                </a:solidFill>
                <a:latin typeface="微软雅黑" pitchFamily="34" charset="-122"/>
                <a:ea typeface="微软雅黑" pitchFamily="34" charset="-122"/>
              </a:rPr>
              <a:t>统一的安全监测服务</a:t>
            </a:r>
          </a:p>
        </p:txBody>
      </p:sp>
      <p:sp>
        <p:nvSpPr>
          <p:cNvPr id="73" name="矩形 7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2.5</a:t>
            </a:r>
            <a:endParaRPr lang="zh-CN" altLang="en-US" sz="4400" b="1" kern="0" dirty="0">
              <a:solidFill>
                <a:srgbClr val="F9F9F9"/>
              </a:solidFill>
              <a:latin typeface="微软雅黑" pitchFamily="34" charset="-122"/>
              <a:ea typeface="微软雅黑" pitchFamily="34" charset="-122"/>
            </a:endParaRPr>
          </a:p>
        </p:txBody>
      </p:sp>
      <p:grpSp>
        <p:nvGrpSpPr>
          <p:cNvPr id="37" name="Group 6"/>
          <p:cNvGrpSpPr>
            <a:grpSpLocks/>
          </p:cNvGrpSpPr>
          <p:nvPr/>
        </p:nvGrpSpPr>
        <p:grpSpPr bwMode="auto">
          <a:xfrm>
            <a:off x="20518769" y="4813185"/>
            <a:ext cx="1928425" cy="4083662"/>
            <a:chOff x="0" y="0"/>
            <a:chExt cx="1237" cy="2689"/>
          </a:xfrm>
        </p:grpSpPr>
        <p:pic>
          <p:nvPicPr>
            <p:cNvPr id="3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5" cy="2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Oval 8"/>
            <p:cNvSpPr>
              <a:spLocks noChangeArrowheads="1"/>
            </p:cNvSpPr>
            <p:nvPr/>
          </p:nvSpPr>
          <p:spPr bwMode="auto">
            <a:xfrm>
              <a:off x="445" y="1254"/>
              <a:ext cx="792" cy="792"/>
            </a:xfrm>
            <a:prstGeom prst="ellipse">
              <a:avLst/>
            </a:prstGeom>
            <a:solidFill>
              <a:srgbClr val="A52D00">
                <a:alpha val="89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r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r>
                <a:rPr lang="zh-CN" altLang="en-US" sz="2200" b="1" dirty="0">
                  <a:solidFill>
                    <a:srgbClr val="FFFFFF"/>
                  </a:solidFill>
                  <a:latin typeface="Impact" panose="020B0806030902050204" pitchFamily="34" charset="0"/>
                </a:rPr>
                <a:t>高可疑行为</a:t>
              </a:r>
              <a:endParaRPr lang="zh-CN" altLang="en-US" sz="3600" b="1" dirty="0">
                <a:solidFill>
                  <a:srgbClr val="FFFFFF"/>
                </a:solidFill>
                <a:latin typeface="Arial" panose="020B0604020202020204" pitchFamily="34" charset="0"/>
                <a:ea typeface="宋体" panose="02010600030101010101" pitchFamily="2" charset="-122"/>
              </a:endParaRPr>
            </a:p>
          </p:txBody>
        </p:sp>
      </p:grpSp>
      <p:sp>
        <p:nvSpPr>
          <p:cNvPr id="43" name="TextBox 7"/>
          <p:cNvSpPr>
            <a:spLocks noChangeArrowheads="1"/>
          </p:cNvSpPr>
          <p:nvPr/>
        </p:nvSpPr>
        <p:spPr bwMode="auto">
          <a:xfrm>
            <a:off x="1074828" y="11081021"/>
            <a:ext cx="21785171" cy="1130770"/>
          </a:xfrm>
          <a:prstGeom prst="rect">
            <a:avLst/>
          </a:prstGeom>
          <a:solidFill>
            <a:schemeClr val="accent1">
              <a:lumMod val="40000"/>
              <a:lumOff val="6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2800" tIns="91398" rIns="182800" bIns="91398"/>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endParaRPr lang="zh-CN" altLang="zh-CN" sz="3600" b="1">
              <a:solidFill>
                <a:srgbClr val="FFFFFF"/>
              </a:solidFill>
              <a:latin typeface="微软雅黑" panose="020B0503020204020204" pitchFamily="34" charset="-122"/>
            </a:endParaRPr>
          </a:p>
        </p:txBody>
      </p:sp>
      <p:sp>
        <p:nvSpPr>
          <p:cNvPr id="44" name="AutoShape 3"/>
          <p:cNvSpPr>
            <a:spLocks/>
          </p:cNvSpPr>
          <p:nvPr/>
        </p:nvSpPr>
        <p:spPr bwMode="auto">
          <a:xfrm rot="16200000">
            <a:off x="10672979" y="5077249"/>
            <a:ext cx="4071944" cy="3450073"/>
          </a:xfrm>
          <a:custGeom>
            <a:avLst/>
            <a:gdLst>
              <a:gd name="T0" fmla="*/ 0 w 21600"/>
              <a:gd name="T1" fmla="*/ 0 h 21600"/>
              <a:gd name="T2" fmla="*/ 1624 w 21600"/>
              <a:gd name="T3" fmla="*/ 21600 h 21600"/>
              <a:gd name="T4" fmla="*/ 19976 w 21600"/>
              <a:gd name="T5" fmla="*/ 21600 h 21600"/>
              <a:gd name="T6" fmla="*/ 21600 w 21600"/>
              <a:gd name="T7" fmla="*/ 0 h 21600"/>
              <a:gd name="T8" fmla="*/ 0 w 21600"/>
              <a:gd name="T9" fmla="*/ 0 h 21600"/>
              <a:gd name="T10" fmla="*/ 0 w 21600"/>
              <a:gd name="T11" fmla="*/ 0 h 21600"/>
              <a:gd name="T12" fmla="*/ 21600 w 21600"/>
              <a:gd name="T13" fmla="*/ 21600 h 21600"/>
            </a:gdLst>
            <a:ahLst/>
            <a:cxnLst>
              <a:cxn ang="0">
                <a:pos x="T0" y="T1"/>
              </a:cxn>
              <a:cxn ang="0">
                <a:pos x="T2" y="T3"/>
              </a:cxn>
              <a:cxn ang="0">
                <a:pos x="T4" y="T5"/>
              </a:cxn>
              <a:cxn ang="0">
                <a:pos x="T6" y="T7"/>
              </a:cxn>
              <a:cxn ang="0">
                <a:pos x="T8" y="T9"/>
              </a:cxn>
            </a:cxnLst>
            <a:rect l="T10" t="T11" r="T12" b="T13"/>
            <a:pathLst>
              <a:path w="21600" h="21600">
                <a:moveTo>
                  <a:pt x="0" y="0"/>
                </a:moveTo>
                <a:lnTo>
                  <a:pt x="1624" y="21600"/>
                </a:lnTo>
                <a:lnTo>
                  <a:pt x="19976" y="21600"/>
                </a:lnTo>
                <a:lnTo>
                  <a:pt x="21600" y="0"/>
                </a:lnTo>
                <a:lnTo>
                  <a:pt x="0" y="0"/>
                </a:lnTo>
                <a:close/>
              </a:path>
            </a:pathLst>
          </a:custGeom>
          <a:solidFill>
            <a:srgbClr val="0072C6">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182800" tIns="0" rIns="182800" bIns="0" anchor="ctr"/>
          <a:lstStyle/>
          <a:p>
            <a:pPr defTabSz="1863633">
              <a:defRPr/>
            </a:pPr>
            <a:endParaRPr lang="zh-CN" altLang="en-US" kern="0">
              <a:solidFill>
                <a:srgbClr val="FFFFFF"/>
              </a:solidFill>
            </a:endParaRPr>
          </a:p>
        </p:txBody>
      </p:sp>
      <p:sp>
        <p:nvSpPr>
          <p:cNvPr id="46" name="AutoShape 3"/>
          <p:cNvSpPr>
            <a:spLocks/>
          </p:cNvSpPr>
          <p:nvPr/>
        </p:nvSpPr>
        <p:spPr bwMode="auto">
          <a:xfrm rot="16200000">
            <a:off x="4947011" y="5078221"/>
            <a:ext cx="4073230" cy="3449442"/>
          </a:xfrm>
          <a:custGeom>
            <a:avLst/>
            <a:gdLst>
              <a:gd name="T0" fmla="*/ 0 w 21600"/>
              <a:gd name="T1" fmla="*/ 0 h 21600"/>
              <a:gd name="T2" fmla="*/ 1624 w 21600"/>
              <a:gd name="T3" fmla="*/ 21600 h 21600"/>
              <a:gd name="T4" fmla="*/ 19976 w 21600"/>
              <a:gd name="T5" fmla="*/ 21600 h 21600"/>
              <a:gd name="T6" fmla="*/ 21600 w 21600"/>
              <a:gd name="T7" fmla="*/ 0 h 21600"/>
              <a:gd name="T8" fmla="*/ 0 w 21600"/>
              <a:gd name="T9" fmla="*/ 0 h 21600"/>
              <a:gd name="T10" fmla="*/ 0 w 21600"/>
              <a:gd name="T11" fmla="*/ 0 h 21600"/>
              <a:gd name="T12" fmla="*/ 21600 w 21600"/>
              <a:gd name="T13" fmla="*/ 21600 h 21600"/>
            </a:gdLst>
            <a:ahLst/>
            <a:cxnLst>
              <a:cxn ang="0">
                <a:pos x="T0" y="T1"/>
              </a:cxn>
              <a:cxn ang="0">
                <a:pos x="T2" y="T3"/>
              </a:cxn>
              <a:cxn ang="0">
                <a:pos x="T4" y="T5"/>
              </a:cxn>
              <a:cxn ang="0">
                <a:pos x="T6" y="T7"/>
              </a:cxn>
              <a:cxn ang="0">
                <a:pos x="T8" y="T9"/>
              </a:cxn>
            </a:cxnLst>
            <a:rect l="T10" t="T11" r="T12" b="T13"/>
            <a:pathLst>
              <a:path w="21600" h="21600">
                <a:moveTo>
                  <a:pt x="0" y="0"/>
                </a:moveTo>
                <a:lnTo>
                  <a:pt x="1624" y="21600"/>
                </a:lnTo>
                <a:lnTo>
                  <a:pt x="19976" y="21600"/>
                </a:lnTo>
                <a:lnTo>
                  <a:pt x="21600" y="0"/>
                </a:lnTo>
                <a:lnTo>
                  <a:pt x="0" y="0"/>
                </a:lnTo>
                <a:close/>
              </a:path>
            </a:pathLst>
          </a:custGeom>
          <a:solidFill>
            <a:srgbClr val="0072C6">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tIns="0" bIns="0" anchor="ctr"/>
          <a:lstStyle/>
          <a:p>
            <a:pPr defTabSz="1863633">
              <a:defRPr/>
            </a:pPr>
            <a:endParaRPr lang="zh-CN" altLang="en-US" kern="0">
              <a:solidFill>
                <a:srgbClr val="FFFFFF"/>
              </a:solidFill>
            </a:endParaRPr>
          </a:p>
        </p:txBody>
      </p:sp>
      <p:sp>
        <p:nvSpPr>
          <p:cNvPr id="47" name="AutoShape 2"/>
          <p:cNvSpPr>
            <a:spLocks noChangeArrowheads="1"/>
          </p:cNvSpPr>
          <p:nvPr/>
        </p:nvSpPr>
        <p:spPr bwMode="auto">
          <a:xfrm rot="16200000">
            <a:off x="4910597" y="5174218"/>
            <a:ext cx="4417619" cy="320926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lnTo>
                  <a:pt x="0" y="0"/>
                </a:lnTo>
                <a:close/>
              </a:path>
            </a:pathLst>
          </a:custGeom>
          <a:solidFill>
            <a:srgbClr val="0072C6">
              <a:alpha val="75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defRPr/>
            </a:pPr>
            <a:endParaRPr lang="zh-CN" altLang="en-US" sz="3200" kern="0" dirty="0">
              <a:solidFill>
                <a:srgbClr val="FFFFFF"/>
              </a:solidFill>
              <a:latin typeface="Impact" panose="020B0806030902050204" pitchFamily="34" charset="0"/>
            </a:endParaRPr>
          </a:p>
          <a:p>
            <a:pPr algn="ctr" defTabSz="1863633">
              <a:lnSpc>
                <a:spcPct val="100000"/>
              </a:lnSpc>
              <a:spcBef>
                <a:spcPct val="0"/>
              </a:spcBef>
              <a:buSzTx/>
              <a:buNone/>
              <a:defRPr/>
            </a:pPr>
            <a:endParaRPr lang="zh-CN" altLang="en-US" sz="3200" kern="0" dirty="0">
              <a:solidFill>
                <a:srgbClr val="FFFFFF"/>
              </a:solidFill>
              <a:latin typeface="Impact" panose="020B0806030902050204" pitchFamily="34" charset="0"/>
            </a:endParaRPr>
          </a:p>
        </p:txBody>
      </p:sp>
      <p:sp>
        <p:nvSpPr>
          <p:cNvPr id="62" name="AutoShape 3"/>
          <p:cNvSpPr>
            <a:spLocks noChangeArrowheads="1"/>
          </p:cNvSpPr>
          <p:nvPr/>
        </p:nvSpPr>
        <p:spPr bwMode="auto">
          <a:xfrm rot="16200000">
            <a:off x="10619161" y="5169819"/>
            <a:ext cx="4417619" cy="321805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lnTo>
                  <a:pt x="0" y="0"/>
                </a:lnTo>
                <a:close/>
              </a:path>
            </a:pathLst>
          </a:custGeom>
          <a:solidFill>
            <a:srgbClr val="0072C6">
              <a:alpha val="75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2800" tIns="0" rIns="18280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endParaRPr lang="zh-CN" altLang="en-US" sz="3200" dirty="0">
              <a:solidFill>
                <a:srgbClr val="FFFFFF"/>
              </a:solidFill>
              <a:latin typeface="Impact" panose="020B0806030902050204" pitchFamily="34" charset="0"/>
            </a:endParaRPr>
          </a:p>
        </p:txBody>
      </p:sp>
      <p:sp>
        <p:nvSpPr>
          <p:cNvPr id="65" name="Right Arrow 57"/>
          <p:cNvSpPr>
            <a:spLocks noChangeArrowheads="1"/>
          </p:cNvSpPr>
          <p:nvPr/>
        </p:nvSpPr>
        <p:spPr bwMode="auto">
          <a:xfrm rot="10800000" flipH="1">
            <a:off x="14571991" y="4816113"/>
            <a:ext cx="3416928" cy="1110265"/>
          </a:xfrm>
          <a:prstGeom prst="rightArrow">
            <a:avLst>
              <a:gd name="adj1" fmla="val 74056"/>
              <a:gd name="adj2" fmla="val 51032"/>
            </a:avLst>
          </a:prstGeom>
          <a:solidFill>
            <a:schemeClr val="accent1">
              <a:lumMod val="75000"/>
            </a:schemeClr>
          </a:solidFill>
          <a:ln>
            <a:noFill/>
          </a:ln>
        </p:spPr>
        <p:txBody>
          <a:bodyPr rot="10800000" lIns="219570" tIns="0" rIns="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r>
              <a:rPr lang="zh-CN" altLang="en-US" sz="3200" b="1" dirty="0">
                <a:solidFill>
                  <a:schemeClr val="bg1"/>
                </a:solidFill>
                <a:latin typeface="Impact" panose="020B0806030902050204" pitchFamily="34" charset="0"/>
              </a:rPr>
              <a:t>风险事件</a:t>
            </a:r>
            <a:endParaRPr lang="zh-CN" altLang="en-US" sz="4800" dirty="0">
              <a:solidFill>
                <a:schemeClr val="bg1"/>
              </a:solidFill>
              <a:latin typeface="Arial" panose="020B0604020202020204" pitchFamily="34" charset="0"/>
              <a:ea typeface="宋体" panose="02010600030101010101" pitchFamily="2" charset="-122"/>
            </a:endParaRPr>
          </a:p>
        </p:txBody>
      </p:sp>
      <p:sp>
        <p:nvSpPr>
          <p:cNvPr id="66" name="Right Arrow 57"/>
          <p:cNvSpPr>
            <a:spLocks noChangeArrowheads="1"/>
          </p:cNvSpPr>
          <p:nvPr/>
        </p:nvSpPr>
        <p:spPr bwMode="auto">
          <a:xfrm rot="10800000">
            <a:off x="14234513" y="7531718"/>
            <a:ext cx="3429009" cy="1069251"/>
          </a:xfrm>
          <a:prstGeom prst="rightArrow">
            <a:avLst>
              <a:gd name="adj1" fmla="val 79722"/>
              <a:gd name="adj2" fmla="val 59375"/>
            </a:avLst>
          </a:prstGeom>
          <a:solidFill>
            <a:srgbClr val="0055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rot="10800000" lIns="219570" tIns="0" rIns="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defTabSz="1863633">
              <a:lnSpc>
                <a:spcPct val="100000"/>
              </a:lnSpc>
              <a:spcBef>
                <a:spcPct val="0"/>
              </a:spcBef>
              <a:buSzTx/>
              <a:buNone/>
            </a:pPr>
            <a:r>
              <a:rPr lang="zh-CN" altLang="en-US" sz="2400" dirty="0">
                <a:solidFill>
                  <a:srgbClr val="FFFFFF"/>
                </a:solidFill>
                <a:latin typeface="微软雅黑" panose="020B0503020204020204" pitchFamily="34" charset="-122"/>
              </a:rPr>
              <a:t>正常行为，规则优化</a:t>
            </a:r>
          </a:p>
        </p:txBody>
      </p:sp>
      <p:sp>
        <p:nvSpPr>
          <p:cNvPr id="67" name="Rectangle 33"/>
          <p:cNvSpPr>
            <a:spLocks noChangeArrowheads="1"/>
          </p:cNvSpPr>
          <p:nvPr/>
        </p:nvSpPr>
        <p:spPr bwMode="auto">
          <a:xfrm>
            <a:off x="1406275" y="11224565"/>
            <a:ext cx="6942328" cy="843683"/>
          </a:xfrm>
          <a:prstGeom prst="rect">
            <a:avLst/>
          </a:prstGeom>
          <a:solidFill>
            <a:srgbClr val="43A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2800" tIns="91398" rIns="182800" bIns="91398"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r>
              <a:rPr lang="zh-CN" altLang="en-US" sz="3600" b="1" dirty="0">
                <a:solidFill>
                  <a:srgbClr val="FFFFFF"/>
                </a:solidFill>
                <a:latin typeface="微软雅黑" panose="020B0503020204020204" pitchFamily="34" charset="-122"/>
              </a:rPr>
              <a:t>事前</a:t>
            </a:r>
          </a:p>
        </p:txBody>
      </p:sp>
      <p:sp>
        <p:nvSpPr>
          <p:cNvPr id="68" name="Rectangle 34"/>
          <p:cNvSpPr>
            <a:spLocks noChangeArrowheads="1"/>
          </p:cNvSpPr>
          <p:nvPr/>
        </p:nvSpPr>
        <p:spPr bwMode="auto">
          <a:xfrm>
            <a:off x="8571578" y="11224565"/>
            <a:ext cx="6942328" cy="84368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2800" tIns="91398" rIns="182800" bIns="91398"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defRPr/>
            </a:pPr>
            <a:r>
              <a:rPr lang="zh-CN" altLang="en-US" sz="3600" b="1" kern="0" dirty="0">
                <a:solidFill>
                  <a:srgbClr val="FFFFFF"/>
                </a:solidFill>
                <a:latin typeface="微软雅黑" panose="020B0503020204020204" pitchFamily="34" charset="-122"/>
              </a:rPr>
              <a:t>事中</a:t>
            </a:r>
          </a:p>
        </p:txBody>
      </p:sp>
      <p:sp>
        <p:nvSpPr>
          <p:cNvPr id="69" name="Rectangle 35"/>
          <p:cNvSpPr>
            <a:spLocks noChangeArrowheads="1"/>
          </p:cNvSpPr>
          <p:nvPr/>
        </p:nvSpPr>
        <p:spPr bwMode="auto">
          <a:xfrm>
            <a:off x="15733865" y="11224565"/>
            <a:ext cx="6942328" cy="843683"/>
          </a:xfrm>
          <a:prstGeom prst="rect">
            <a:avLst/>
          </a:prstGeom>
          <a:solidFill>
            <a:srgbClr val="0055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2800" tIns="91398" rIns="182800" bIns="91398"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r>
              <a:rPr lang="zh-CN" altLang="en-US" sz="3600" b="1" dirty="0">
                <a:solidFill>
                  <a:srgbClr val="FFFFFF"/>
                </a:solidFill>
                <a:latin typeface="微软雅黑" panose="020B0503020204020204" pitchFamily="34" charset="-122"/>
              </a:rPr>
              <a:t>事后</a:t>
            </a:r>
          </a:p>
        </p:txBody>
      </p:sp>
      <p:sp>
        <p:nvSpPr>
          <p:cNvPr id="70" name="Right Arrow 57"/>
          <p:cNvSpPr>
            <a:spLocks noChangeArrowheads="1"/>
          </p:cNvSpPr>
          <p:nvPr/>
        </p:nvSpPr>
        <p:spPr bwMode="auto">
          <a:xfrm rot="10800000" flipH="1">
            <a:off x="8720863" y="6925321"/>
            <a:ext cx="2528210" cy="752871"/>
          </a:xfrm>
          <a:prstGeom prst="rightArrow">
            <a:avLst>
              <a:gd name="adj1" fmla="val 67417"/>
              <a:gd name="adj2" fmla="val 59396"/>
            </a:avLst>
          </a:prstGeom>
          <a:solidFill>
            <a:srgbClr val="0055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rot="10800000" lIns="219570" tIns="0" rIns="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r>
              <a:rPr lang="zh-CN" altLang="en-US" sz="3200" dirty="0">
                <a:solidFill>
                  <a:srgbClr val="FFFFFF"/>
                </a:solidFill>
                <a:latin typeface="微软雅黑" panose="020B0503020204020204" pitchFamily="34" charset="-122"/>
              </a:rPr>
              <a:t>流量</a:t>
            </a:r>
          </a:p>
        </p:txBody>
      </p:sp>
      <p:grpSp>
        <p:nvGrpSpPr>
          <p:cNvPr id="74" name="Group 2"/>
          <p:cNvGrpSpPr>
            <a:grpSpLocks/>
          </p:cNvGrpSpPr>
          <p:nvPr/>
        </p:nvGrpSpPr>
        <p:grpSpPr bwMode="auto">
          <a:xfrm>
            <a:off x="1255873" y="6071385"/>
            <a:ext cx="1095169" cy="1204122"/>
            <a:chOff x="0" y="0"/>
            <a:chExt cx="979487" cy="1063625"/>
          </a:xfrm>
          <a:solidFill>
            <a:srgbClr val="5B9BD5"/>
          </a:solidFill>
        </p:grpSpPr>
        <p:sp>
          <p:nvSpPr>
            <p:cNvPr id="75" name="Freeform 6"/>
            <p:cNvSpPr>
              <a:spLocks/>
            </p:cNvSpPr>
            <p:nvPr/>
          </p:nvSpPr>
          <p:spPr bwMode="auto">
            <a:xfrm>
              <a:off x="0" y="590550"/>
              <a:ext cx="414337" cy="468313"/>
            </a:xfrm>
            <a:custGeom>
              <a:avLst/>
              <a:gdLst>
                <a:gd name="T0" fmla="*/ 96 w 314"/>
                <a:gd name="T1" fmla="*/ 64 h 356"/>
                <a:gd name="T2" fmla="*/ 0 w 314"/>
                <a:gd name="T3" fmla="*/ 154 h 356"/>
                <a:gd name="T4" fmla="*/ 0 w 314"/>
                <a:gd name="T5" fmla="*/ 324 h 356"/>
                <a:gd name="T6" fmla="*/ 314 w 314"/>
                <a:gd name="T7" fmla="*/ 356 h 356"/>
                <a:gd name="T8" fmla="*/ 271 w 314"/>
                <a:gd name="T9" fmla="*/ 0 h 356"/>
                <a:gd name="T10" fmla="*/ 96 w 314"/>
                <a:gd name="T11" fmla="*/ 64 h 356"/>
                <a:gd name="T12" fmla="*/ 0 w 314"/>
                <a:gd name="T13" fmla="*/ 0 h 356"/>
                <a:gd name="T14" fmla="*/ 314 w 314"/>
                <a:gd name="T15" fmla="*/ 356 h 356"/>
              </a:gdLst>
              <a:ahLst/>
              <a:cxnLst>
                <a:cxn ang="0">
                  <a:pos x="T0" y="T1"/>
                </a:cxn>
                <a:cxn ang="0">
                  <a:pos x="T2" y="T3"/>
                </a:cxn>
                <a:cxn ang="0">
                  <a:pos x="T4" y="T5"/>
                </a:cxn>
                <a:cxn ang="0">
                  <a:pos x="T6" y="T7"/>
                </a:cxn>
                <a:cxn ang="0">
                  <a:pos x="T8" y="T9"/>
                </a:cxn>
                <a:cxn ang="0">
                  <a:pos x="T10" y="T11"/>
                </a:cxn>
              </a:cxnLst>
              <a:rect l="T12" t="T13" r="T14" b="T15"/>
              <a:pathLst>
                <a:path w="314" h="356">
                  <a:moveTo>
                    <a:pt x="96" y="64"/>
                  </a:moveTo>
                  <a:cubicBezTo>
                    <a:pt x="11" y="91"/>
                    <a:pt x="0" y="154"/>
                    <a:pt x="0" y="154"/>
                  </a:cubicBezTo>
                  <a:cubicBezTo>
                    <a:pt x="0" y="324"/>
                    <a:pt x="0" y="324"/>
                    <a:pt x="0" y="324"/>
                  </a:cubicBezTo>
                  <a:cubicBezTo>
                    <a:pt x="59" y="335"/>
                    <a:pt x="314" y="356"/>
                    <a:pt x="314" y="356"/>
                  </a:cubicBezTo>
                  <a:cubicBezTo>
                    <a:pt x="271" y="0"/>
                    <a:pt x="271" y="0"/>
                    <a:pt x="271" y="0"/>
                  </a:cubicBezTo>
                  <a:cubicBezTo>
                    <a:pt x="271" y="0"/>
                    <a:pt x="181" y="37"/>
                    <a:pt x="96"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6482" tIns="93240" rIns="186482" bIns="93240"/>
            <a:lstStyle/>
            <a:p>
              <a:pPr defTabSz="1863633">
                <a:defRPr/>
              </a:pPr>
              <a:endParaRPr lang="zh-CN" altLang="en-US" kern="0">
                <a:solidFill>
                  <a:srgbClr val="FFFFFF"/>
                </a:solidFill>
              </a:endParaRPr>
            </a:p>
          </p:txBody>
        </p:sp>
        <p:sp>
          <p:nvSpPr>
            <p:cNvPr id="76" name="Freeform 7"/>
            <p:cNvSpPr>
              <a:spLocks/>
            </p:cNvSpPr>
            <p:nvPr/>
          </p:nvSpPr>
          <p:spPr bwMode="auto">
            <a:xfrm>
              <a:off x="566737" y="590550"/>
              <a:ext cx="412750" cy="468313"/>
            </a:xfrm>
            <a:custGeom>
              <a:avLst/>
              <a:gdLst>
                <a:gd name="T0" fmla="*/ 218 w 313"/>
                <a:gd name="T1" fmla="*/ 64 h 356"/>
                <a:gd name="T2" fmla="*/ 42 w 313"/>
                <a:gd name="T3" fmla="*/ 0 h 356"/>
                <a:gd name="T4" fmla="*/ 0 w 313"/>
                <a:gd name="T5" fmla="*/ 356 h 356"/>
                <a:gd name="T6" fmla="*/ 313 w 313"/>
                <a:gd name="T7" fmla="*/ 324 h 356"/>
                <a:gd name="T8" fmla="*/ 313 w 313"/>
                <a:gd name="T9" fmla="*/ 154 h 356"/>
                <a:gd name="T10" fmla="*/ 218 w 313"/>
                <a:gd name="T11" fmla="*/ 64 h 356"/>
                <a:gd name="T12" fmla="*/ 0 w 313"/>
                <a:gd name="T13" fmla="*/ 0 h 356"/>
                <a:gd name="T14" fmla="*/ 313 w 313"/>
                <a:gd name="T15" fmla="*/ 356 h 356"/>
              </a:gdLst>
              <a:ahLst/>
              <a:cxnLst>
                <a:cxn ang="0">
                  <a:pos x="T0" y="T1"/>
                </a:cxn>
                <a:cxn ang="0">
                  <a:pos x="T2" y="T3"/>
                </a:cxn>
                <a:cxn ang="0">
                  <a:pos x="T4" y="T5"/>
                </a:cxn>
                <a:cxn ang="0">
                  <a:pos x="T6" y="T7"/>
                </a:cxn>
                <a:cxn ang="0">
                  <a:pos x="T8" y="T9"/>
                </a:cxn>
                <a:cxn ang="0">
                  <a:pos x="T10" y="T11"/>
                </a:cxn>
              </a:cxnLst>
              <a:rect l="T12" t="T13" r="T14" b="T15"/>
              <a:pathLst>
                <a:path w="313" h="356">
                  <a:moveTo>
                    <a:pt x="218" y="64"/>
                  </a:moveTo>
                  <a:cubicBezTo>
                    <a:pt x="133" y="37"/>
                    <a:pt x="42" y="0"/>
                    <a:pt x="42" y="0"/>
                  </a:cubicBezTo>
                  <a:cubicBezTo>
                    <a:pt x="0" y="356"/>
                    <a:pt x="0" y="356"/>
                    <a:pt x="0" y="356"/>
                  </a:cubicBezTo>
                  <a:cubicBezTo>
                    <a:pt x="0" y="356"/>
                    <a:pt x="255" y="335"/>
                    <a:pt x="313" y="324"/>
                  </a:cubicBezTo>
                  <a:cubicBezTo>
                    <a:pt x="313" y="154"/>
                    <a:pt x="313" y="154"/>
                    <a:pt x="313" y="154"/>
                  </a:cubicBezTo>
                  <a:cubicBezTo>
                    <a:pt x="313" y="154"/>
                    <a:pt x="303" y="91"/>
                    <a:pt x="218"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6482" tIns="93240" rIns="186482" bIns="93240"/>
            <a:lstStyle/>
            <a:p>
              <a:pPr defTabSz="1863633">
                <a:defRPr/>
              </a:pPr>
              <a:endParaRPr lang="zh-CN" altLang="en-US" kern="0">
                <a:solidFill>
                  <a:srgbClr val="FFFFFF"/>
                </a:solidFill>
              </a:endParaRPr>
            </a:p>
          </p:txBody>
        </p:sp>
        <p:sp>
          <p:nvSpPr>
            <p:cNvPr id="77" name="Freeform 10"/>
            <p:cNvSpPr>
              <a:spLocks/>
            </p:cNvSpPr>
            <p:nvPr/>
          </p:nvSpPr>
          <p:spPr bwMode="auto">
            <a:xfrm>
              <a:off x="371475" y="536575"/>
              <a:ext cx="231775" cy="527050"/>
            </a:xfrm>
            <a:custGeom>
              <a:avLst/>
              <a:gdLst>
                <a:gd name="T0" fmla="*/ 10 w 175"/>
                <a:gd name="T1" fmla="*/ 2 h 399"/>
                <a:gd name="T2" fmla="*/ 0 w 175"/>
                <a:gd name="T3" fmla="*/ 2 h 399"/>
                <a:gd name="T4" fmla="*/ 0 w 175"/>
                <a:gd name="T5" fmla="*/ 36 h 399"/>
                <a:gd name="T6" fmla="*/ 5 w 175"/>
                <a:gd name="T7" fmla="*/ 42 h 399"/>
                <a:gd name="T8" fmla="*/ 83 w 175"/>
                <a:gd name="T9" fmla="*/ 100 h 399"/>
                <a:gd name="T10" fmla="*/ 53 w 175"/>
                <a:gd name="T11" fmla="*/ 141 h 399"/>
                <a:gd name="T12" fmla="*/ 74 w 175"/>
                <a:gd name="T13" fmla="*/ 184 h 399"/>
                <a:gd name="T14" fmla="*/ 67 w 175"/>
                <a:gd name="T15" fmla="*/ 398 h 399"/>
                <a:gd name="T16" fmla="*/ 120 w 175"/>
                <a:gd name="T17" fmla="*/ 399 h 399"/>
                <a:gd name="T18" fmla="*/ 106 w 175"/>
                <a:gd name="T19" fmla="*/ 181 h 399"/>
                <a:gd name="T20" fmla="*/ 126 w 175"/>
                <a:gd name="T21" fmla="*/ 141 h 399"/>
                <a:gd name="T22" fmla="*/ 90 w 175"/>
                <a:gd name="T23" fmla="*/ 97 h 399"/>
                <a:gd name="T24" fmla="*/ 175 w 175"/>
                <a:gd name="T25" fmla="*/ 37 h 399"/>
                <a:gd name="T26" fmla="*/ 175 w 175"/>
                <a:gd name="T27" fmla="*/ 0 h 399"/>
                <a:gd name="T28" fmla="*/ 161 w 175"/>
                <a:gd name="T29" fmla="*/ 0 h 399"/>
                <a:gd name="T30" fmla="*/ 85 w 175"/>
                <a:gd name="T31" fmla="*/ 25 h 399"/>
                <a:gd name="T32" fmla="*/ 10 w 175"/>
                <a:gd name="T33" fmla="*/ 2 h 399"/>
                <a:gd name="T34" fmla="*/ 0 w 175"/>
                <a:gd name="T35" fmla="*/ 0 h 399"/>
                <a:gd name="T36" fmla="*/ 175 w 175"/>
                <a:gd name="T37"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T34" t="T35" r="T36" b="T37"/>
              <a:pathLst>
                <a:path w="175" h="399">
                  <a:moveTo>
                    <a:pt x="10" y="2"/>
                  </a:moveTo>
                  <a:cubicBezTo>
                    <a:pt x="0" y="2"/>
                    <a:pt x="0" y="2"/>
                    <a:pt x="0" y="2"/>
                  </a:cubicBezTo>
                  <a:cubicBezTo>
                    <a:pt x="0" y="36"/>
                    <a:pt x="0" y="36"/>
                    <a:pt x="0" y="36"/>
                  </a:cubicBezTo>
                  <a:cubicBezTo>
                    <a:pt x="5" y="42"/>
                    <a:pt x="5" y="42"/>
                    <a:pt x="5" y="42"/>
                  </a:cubicBezTo>
                  <a:cubicBezTo>
                    <a:pt x="83" y="100"/>
                    <a:pt x="83" y="100"/>
                    <a:pt x="83" y="100"/>
                  </a:cubicBezTo>
                  <a:cubicBezTo>
                    <a:pt x="53" y="141"/>
                    <a:pt x="53" y="141"/>
                    <a:pt x="53" y="141"/>
                  </a:cubicBezTo>
                  <a:cubicBezTo>
                    <a:pt x="74" y="184"/>
                    <a:pt x="74" y="184"/>
                    <a:pt x="74" y="184"/>
                  </a:cubicBezTo>
                  <a:cubicBezTo>
                    <a:pt x="67" y="398"/>
                    <a:pt x="67" y="398"/>
                    <a:pt x="67" y="398"/>
                  </a:cubicBezTo>
                  <a:cubicBezTo>
                    <a:pt x="120" y="399"/>
                    <a:pt x="120" y="399"/>
                    <a:pt x="120" y="399"/>
                  </a:cubicBezTo>
                  <a:cubicBezTo>
                    <a:pt x="106" y="181"/>
                    <a:pt x="106" y="181"/>
                    <a:pt x="106" y="181"/>
                  </a:cubicBezTo>
                  <a:cubicBezTo>
                    <a:pt x="126" y="141"/>
                    <a:pt x="126" y="141"/>
                    <a:pt x="126" y="141"/>
                  </a:cubicBezTo>
                  <a:cubicBezTo>
                    <a:pt x="90" y="97"/>
                    <a:pt x="90" y="97"/>
                    <a:pt x="90" y="97"/>
                  </a:cubicBezTo>
                  <a:cubicBezTo>
                    <a:pt x="175" y="37"/>
                    <a:pt x="175" y="37"/>
                    <a:pt x="175" y="37"/>
                  </a:cubicBezTo>
                  <a:cubicBezTo>
                    <a:pt x="175" y="0"/>
                    <a:pt x="175" y="0"/>
                    <a:pt x="175" y="0"/>
                  </a:cubicBezTo>
                  <a:cubicBezTo>
                    <a:pt x="161" y="0"/>
                    <a:pt x="161" y="0"/>
                    <a:pt x="161" y="0"/>
                  </a:cubicBezTo>
                  <a:cubicBezTo>
                    <a:pt x="139" y="16"/>
                    <a:pt x="112" y="25"/>
                    <a:pt x="85" y="25"/>
                  </a:cubicBezTo>
                  <a:cubicBezTo>
                    <a:pt x="58" y="25"/>
                    <a:pt x="33" y="16"/>
                    <a:pt x="1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6482" tIns="93240" rIns="186482" bIns="93240"/>
            <a:lstStyle/>
            <a:p>
              <a:pPr defTabSz="1863633">
                <a:defRPr/>
              </a:pPr>
              <a:endParaRPr lang="zh-CN" altLang="en-US" kern="0">
                <a:solidFill>
                  <a:srgbClr val="FFFFFF"/>
                </a:solidFill>
              </a:endParaRPr>
            </a:p>
          </p:txBody>
        </p:sp>
        <p:sp>
          <p:nvSpPr>
            <p:cNvPr id="78" name="Freeform 11"/>
            <p:cNvSpPr>
              <a:spLocks/>
            </p:cNvSpPr>
            <p:nvPr/>
          </p:nvSpPr>
          <p:spPr bwMode="auto">
            <a:xfrm>
              <a:off x="385762" y="539750"/>
              <a:ext cx="9525" cy="1"/>
            </a:xfrm>
            <a:custGeom>
              <a:avLst/>
              <a:gdLst>
                <a:gd name="T0" fmla="*/ 6 w 6"/>
                <a:gd name="T1" fmla="*/ 0 h 1"/>
                <a:gd name="T2" fmla="*/ 0 w 6"/>
                <a:gd name="T3" fmla="*/ 0 h 1"/>
                <a:gd name="T4" fmla="*/ 6 w 6"/>
                <a:gd name="T5" fmla="*/ 0 h 1"/>
                <a:gd name="T6" fmla="*/ 0 w 6"/>
                <a:gd name="T7" fmla="*/ 0 h 1"/>
                <a:gd name="T8" fmla="*/ 6 w 6"/>
                <a:gd name="T9" fmla="*/ 1 h 1"/>
              </a:gdLst>
              <a:ahLst/>
              <a:cxnLst>
                <a:cxn ang="0">
                  <a:pos x="T0" y="T1"/>
                </a:cxn>
                <a:cxn ang="0">
                  <a:pos x="T2" y="T3"/>
                </a:cxn>
                <a:cxn ang="0">
                  <a:pos x="T4" y="T5"/>
                </a:cxn>
              </a:cxnLst>
              <a:rect l="T6" t="T7" r="T8" b="T9"/>
              <a:pathLst>
                <a:path w="6" h="1">
                  <a:moveTo>
                    <a:pt x="6" y="0"/>
                  </a:moveTo>
                  <a:lnTo>
                    <a:pt x="0" y="0"/>
                  </a:ln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6482" tIns="93240" rIns="186482" bIns="93240"/>
            <a:lstStyle/>
            <a:p>
              <a:pPr defTabSz="1863633">
                <a:defRPr/>
              </a:pPr>
              <a:endParaRPr lang="zh-CN" altLang="en-US" kern="0">
                <a:solidFill>
                  <a:srgbClr val="FFFFFF"/>
                </a:solidFill>
              </a:endParaRPr>
            </a:p>
          </p:txBody>
        </p:sp>
        <p:sp>
          <p:nvSpPr>
            <p:cNvPr id="79" name="Freeform 12"/>
            <p:cNvSpPr>
              <a:spLocks/>
            </p:cNvSpPr>
            <p:nvPr/>
          </p:nvSpPr>
          <p:spPr bwMode="auto">
            <a:xfrm>
              <a:off x="395287" y="539750"/>
              <a:ext cx="11112" cy="1"/>
            </a:xfrm>
            <a:custGeom>
              <a:avLst/>
              <a:gdLst>
                <a:gd name="T0" fmla="*/ 0 w 7"/>
                <a:gd name="T1" fmla="*/ 0 h 1"/>
                <a:gd name="T2" fmla="*/ 0 w 7"/>
                <a:gd name="T3" fmla="*/ 0 h 1"/>
                <a:gd name="T4" fmla="*/ 7 w 7"/>
                <a:gd name="T5" fmla="*/ 0 h 1"/>
                <a:gd name="T6" fmla="*/ 0 w 7"/>
                <a:gd name="T7" fmla="*/ 0 h 1"/>
                <a:gd name="T8" fmla="*/ 0 w 7"/>
                <a:gd name="T9" fmla="*/ 0 h 1"/>
                <a:gd name="T10" fmla="*/ 7 w 7"/>
                <a:gd name="T11" fmla="*/ 1 h 1"/>
              </a:gdLst>
              <a:ahLst/>
              <a:cxnLst>
                <a:cxn ang="0">
                  <a:pos x="T0" y="T1"/>
                </a:cxn>
                <a:cxn ang="0">
                  <a:pos x="T2" y="T3"/>
                </a:cxn>
                <a:cxn ang="0">
                  <a:pos x="T4" y="T5"/>
                </a:cxn>
                <a:cxn ang="0">
                  <a:pos x="T6" y="T7"/>
                </a:cxn>
              </a:cxnLst>
              <a:rect l="T8" t="T9" r="T10" b="T11"/>
              <a:pathLst>
                <a:path w="7" h="1">
                  <a:moveTo>
                    <a:pt x="0" y="0"/>
                  </a:moveTo>
                  <a:lnTo>
                    <a:pt x="0" y="0"/>
                  </a:lnTo>
                  <a:lnTo>
                    <a:pt x="7"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6482" tIns="93240" rIns="186482" bIns="93240"/>
            <a:lstStyle/>
            <a:p>
              <a:pPr defTabSz="1863633">
                <a:defRPr/>
              </a:pPr>
              <a:endParaRPr lang="zh-CN" altLang="en-US" kern="0">
                <a:solidFill>
                  <a:srgbClr val="FFFFFF"/>
                </a:solidFill>
              </a:endParaRPr>
            </a:p>
          </p:txBody>
        </p:sp>
        <p:sp>
          <p:nvSpPr>
            <p:cNvPr id="80" name="Freeform 13"/>
            <p:cNvSpPr>
              <a:spLocks/>
            </p:cNvSpPr>
            <p:nvPr/>
          </p:nvSpPr>
          <p:spPr bwMode="auto">
            <a:xfrm>
              <a:off x="279400" y="0"/>
              <a:ext cx="409575" cy="528638"/>
            </a:xfrm>
            <a:custGeom>
              <a:avLst/>
              <a:gdLst>
                <a:gd name="T0" fmla="*/ 310 w 310"/>
                <a:gd name="T1" fmla="*/ 200 h 400"/>
                <a:gd name="T2" fmla="*/ 155 w 310"/>
                <a:gd name="T3" fmla="*/ 0 h 400"/>
                <a:gd name="T4" fmla="*/ 0 w 310"/>
                <a:gd name="T5" fmla="*/ 200 h 400"/>
                <a:gd name="T6" fmla="*/ 96 w 310"/>
                <a:gd name="T7" fmla="*/ 385 h 400"/>
                <a:gd name="T8" fmla="*/ 155 w 310"/>
                <a:gd name="T9" fmla="*/ 400 h 400"/>
                <a:gd name="T10" fmla="*/ 216 w 310"/>
                <a:gd name="T11" fmla="*/ 383 h 400"/>
                <a:gd name="T12" fmla="*/ 310 w 310"/>
                <a:gd name="T13" fmla="*/ 200 h 400"/>
                <a:gd name="T14" fmla="*/ 0 w 310"/>
                <a:gd name="T15" fmla="*/ 0 h 400"/>
                <a:gd name="T16" fmla="*/ 310 w 310"/>
                <a:gd name="T17" fmla="*/ 400 h 400"/>
              </a:gdLst>
              <a:ahLst/>
              <a:cxnLst>
                <a:cxn ang="0">
                  <a:pos x="T0" y="T1"/>
                </a:cxn>
                <a:cxn ang="0">
                  <a:pos x="T2" y="T3"/>
                </a:cxn>
                <a:cxn ang="0">
                  <a:pos x="T4" y="T5"/>
                </a:cxn>
                <a:cxn ang="0">
                  <a:pos x="T6" y="T7"/>
                </a:cxn>
                <a:cxn ang="0">
                  <a:pos x="T8" y="T9"/>
                </a:cxn>
                <a:cxn ang="0">
                  <a:pos x="T10" y="T11"/>
                </a:cxn>
                <a:cxn ang="0">
                  <a:pos x="T12" y="T13"/>
                </a:cxn>
              </a:cxnLst>
              <a:rect l="T14" t="T15" r="T16" b="T17"/>
              <a:pathLst>
                <a:path w="310" h="400">
                  <a:moveTo>
                    <a:pt x="310" y="200"/>
                  </a:moveTo>
                  <a:cubicBezTo>
                    <a:pt x="310" y="89"/>
                    <a:pt x="240" y="0"/>
                    <a:pt x="155" y="0"/>
                  </a:cubicBezTo>
                  <a:cubicBezTo>
                    <a:pt x="69" y="0"/>
                    <a:pt x="0" y="89"/>
                    <a:pt x="0" y="200"/>
                  </a:cubicBezTo>
                  <a:cubicBezTo>
                    <a:pt x="0" y="283"/>
                    <a:pt x="39" y="355"/>
                    <a:pt x="96" y="385"/>
                  </a:cubicBezTo>
                  <a:cubicBezTo>
                    <a:pt x="114" y="394"/>
                    <a:pt x="134" y="400"/>
                    <a:pt x="155" y="400"/>
                  </a:cubicBezTo>
                  <a:cubicBezTo>
                    <a:pt x="177" y="400"/>
                    <a:pt x="197" y="394"/>
                    <a:pt x="216" y="383"/>
                  </a:cubicBezTo>
                  <a:cubicBezTo>
                    <a:pt x="271" y="353"/>
                    <a:pt x="310" y="282"/>
                    <a:pt x="310" y="2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6482" tIns="93240" rIns="186482" bIns="93240"/>
            <a:lstStyle/>
            <a:p>
              <a:pPr defTabSz="1863633">
                <a:defRPr/>
              </a:pPr>
              <a:endParaRPr lang="zh-CN" altLang="en-US" kern="0">
                <a:solidFill>
                  <a:srgbClr val="FFFFFF"/>
                </a:solidFill>
              </a:endParaRPr>
            </a:p>
          </p:txBody>
        </p:sp>
      </p:grpSp>
      <p:grpSp>
        <p:nvGrpSpPr>
          <p:cNvPr id="81" name="Group 178"/>
          <p:cNvGrpSpPr>
            <a:grpSpLocks noChangeAspect="1"/>
          </p:cNvGrpSpPr>
          <p:nvPr/>
        </p:nvGrpSpPr>
        <p:grpSpPr bwMode="auto">
          <a:xfrm>
            <a:off x="2838289" y="4520667"/>
            <a:ext cx="1106003" cy="1075609"/>
            <a:chOff x="0" y="0"/>
            <a:chExt cx="971600" cy="971462"/>
          </a:xfrm>
        </p:grpSpPr>
        <p:sp>
          <p:nvSpPr>
            <p:cNvPr id="82" name="Oval 202"/>
            <p:cNvSpPr>
              <a:spLocks/>
            </p:cNvSpPr>
            <p:nvPr/>
          </p:nvSpPr>
          <p:spPr bwMode="auto">
            <a:xfrm>
              <a:off x="0" y="0"/>
              <a:ext cx="971600" cy="971462"/>
            </a:xfrm>
            <a:prstGeom prst="ellipse">
              <a:avLst/>
            </a:prstGeom>
            <a:noFill/>
            <a:ln w="57150" cmpd="sng">
              <a:solidFill>
                <a:srgbClr val="00BCF2"/>
              </a:solidFill>
              <a:round/>
              <a:headEnd/>
              <a:tailEnd/>
            </a:ln>
            <a:extLst>
              <a:ext uri="{909E8E84-426E-40dd-AFC4-6F175D3DCCD1}">
                <a14:hiddenFill xmlns:a14="http://schemas.microsoft.com/office/drawing/2010/main" xmlns="">
                  <a:solidFill>
                    <a:srgbClr val="FFFFFF"/>
                  </a:solidFill>
                </a14:hiddenFill>
              </a:ext>
            </a:extLst>
          </p:spPr>
          <p:txBody>
            <a:bodyPr lIns="158496" tIns="79249" rIns="158496" bIns="79249"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spcBef>
                  <a:spcPct val="0"/>
                </a:spcBef>
                <a:buSzTx/>
                <a:buFont typeface="Arial" panose="020B0604020202020204" pitchFamily="34" charset="0"/>
                <a:buNone/>
              </a:pPr>
              <a:endParaRPr lang="zh-CN" altLang="zh-CN" sz="3400">
                <a:solidFill>
                  <a:srgbClr val="FFFFFF"/>
                </a:solidFill>
                <a:latin typeface="Impact" panose="020B0806030902050204" pitchFamily="34" charset="0"/>
              </a:endParaRPr>
            </a:p>
          </p:txBody>
        </p:sp>
        <p:sp>
          <p:nvSpPr>
            <p:cNvPr id="83" name="Freeform 20"/>
            <p:cNvSpPr>
              <a:spLocks noChangeAspect="1" noEditPoints="1"/>
            </p:cNvSpPr>
            <p:nvPr/>
          </p:nvSpPr>
          <p:spPr bwMode="auto">
            <a:xfrm>
              <a:off x="156991" y="257131"/>
              <a:ext cx="657618" cy="457200"/>
            </a:xfrm>
            <a:custGeom>
              <a:avLst/>
              <a:gdLst>
                <a:gd name="T0" fmla="*/ 774 w 844"/>
                <a:gd name="T1" fmla="*/ 456 h 588"/>
                <a:gd name="T2" fmla="*/ 774 w 844"/>
                <a:gd name="T3" fmla="*/ 36 h 588"/>
                <a:gd name="T4" fmla="*/ 737 w 844"/>
                <a:gd name="T5" fmla="*/ 0 h 588"/>
                <a:gd name="T6" fmla="*/ 107 w 844"/>
                <a:gd name="T7" fmla="*/ 0 h 588"/>
                <a:gd name="T8" fmla="*/ 71 w 844"/>
                <a:gd name="T9" fmla="*/ 36 h 588"/>
                <a:gd name="T10" fmla="*/ 71 w 844"/>
                <a:gd name="T11" fmla="*/ 456 h 588"/>
                <a:gd name="T12" fmla="*/ 0 w 844"/>
                <a:gd name="T13" fmla="*/ 544 h 588"/>
                <a:gd name="T14" fmla="*/ 44 w 844"/>
                <a:gd name="T15" fmla="*/ 588 h 588"/>
                <a:gd name="T16" fmla="*/ 800 w 844"/>
                <a:gd name="T17" fmla="*/ 588 h 588"/>
                <a:gd name="T18" fmla="*/ 844 w 844"/>
                <a:gd name="T19" fmla="*/ 544 h 588"/>
                <a:gd name="T20" fmla="*/ 774 w 844"/>
                <a:gd name="T21" fmla="*/ 456 h 588"/>
                <a:gd name="T22" fmla="*/ 481 w 844"/>
                <a:gd name="T23" fmla="*/ 554 h 588"/>
                <a:gd name="T24" fmla="*/ 350 w 844"/>
                <a:gd name="T25" fmla="*/ 554 h 588"/>
                <a:gd name="T26" fmla="*/ 337 w 844"/>
                <a:gd name="T27" fmla="*/ 547 h 588"/>
                <a:gd name="T28" fmla="*/ 352 w 844"/>
                <a:gd name="T29" fmla="*/ 519 h 588"/>
                <a:gd name="T30" fmla="*/ 363 w 844"/>
                <a:gd name="T31" fmla="*/ 514 h 588"/>
                <a:gd name="T32" fmla="*/ 468 w 844"/>
                <a:gd name="T33" fmla="*/ 514 h 588"/>
                <a:gd name="T34" fmla="*/ 478 w 844"/>
                <a:gd name="T35" fmla="*/ 519 h 588"/>
                <a:gd name="T36" fmla="*/ 494 w 844"/>
                <a:gd name="T37" fmla="*/ 547 h 588"/>
                <a:gd name="T38" fmla="*/ 481 w 844"/>
                <a:gd name="T39" fmla="*/ 554 h 588"/>
                <a:gd name="T40" fmla="*/ 748 w 844"/>
                <a:gd name="T41" fmla="*/ 456 h 588"/>
                <a:gd name="T42" fmla="*/ 99 w 844"/>
                <a:gd name="T43" fmla="*/ 456 h 588"/>
                <a:gd name="T44" fmla="*/ 99 w 844"/>
                <a:gd name="T45" fmla="*/ 42 h 588"/>
                <a:gd name="T46" fmla="*/ 117 w 844"/>
                <a:gd name="T47" fmla="*/ 24 h 588"/>
                <a:gd name="T48" fmla="*/ 730 w 844"/>
                <a:gd name="T49" fmla="*/ 24 h 588"/>
                <a:gd name="T50" fmla="*/ 748 w 844"/>
                <a:gd name="T51" fmla="*/ 42 h 588"/>
                <a:gd name="T52" fmla="*/ 748 w 844"/>
                <a:gd name="T53" fmla="*/ 456 h 588"/>
                <a:gd name="T54" fmla="*/ 0 w 844"/>
                <a:gd name="T55" fmla="*/ 0 h 588"/>
                <a:gd name="T56" fmla="*/ 844 w 844"/>
                <a:gd name="T5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T54" t="T55" r="T56" b="T57"/>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lIns="167875" tIns="83939" rIns="167875" bIns="83939"/>
            <a:lstStyle/>
            <a:p>
              <a:endParaRPr lang="zh-CN" altLang="en-US" sz="7200"/>
            </a:p>
          </p:txBody>
        </p:sp>
      </p:grpSp>
      <p:grpSp>
        <p:nvGrpSpPr>
          <p:cNvPr id="84" name="Group 181"/>
          <p:cNvGrpSpPr>
            <a:grpSpLocks noChangeAspect="1"/>
          </p:cNvGrpSpPr>
          <p:nvPr/>
        </p:nvGrpSpPr>
        <p:grpSpPr bwMode="auto">
          <a:xfrm>
            <a:off x="2838289" y="7955555"/>
            <a:ext cx="1106003" cy="1075609"/>
            <a:chOff x="0" y="0"/>
            <a:chExt cx="971600" cy="971462"/>
          </a:xfrm>
        </p:grpSpPr>
        <p:sp>
          <p:nvSpPr>
            <p:cNvPr id="85" name="Oval 194"/>
            <p:cNvSpPr>
              <a:spLocks/>
            </p:cNvSpPr>
            <p:nvPr/>
          </p:nvSpPr>
          <p:spPr bwMode="auto">
            <a:xfrm>
              <a:off x="0" y="0"/>
              <a:ext cx="971600" cy="971462"/>
            </a:xfrm>
            <a:prstGeom prst="ellipse">
              <a:avLst/>
            </a:prstGeom>
            <a:noFill/>
            <a:ln w="57150" cmpd="sng">
              <a:solidFill>
                <a:srgbClr val="00BCF2"/>
              </a:solidFill>
              <a:round/>
              <a:headEnd/>
              <a:tailEnd/>
            </a:ln>
            <a:extLst>
              <a:ext uri="{909E8E84-426E-40dd-AFC4-6F175D3DCCD1}">
                <a14:hiddenFill xmlns:a14="http://schemas.microsoft.com/office/drawing/2010/main" xmlns="">
                  <a:solidFill>
                    <a:srgbClr val="FFFFFF"/>
                  </a:solidFill>
                </a14:hiddenFill>
              </a:ext>
            </a:extLst>
          </p:spPr>
          <p:txBody>
            <a:bodyPr lIns="158496" tIns="79249" rIns="158496" bIns="79249"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spcBef>
                  <a:spcPct val="0"/>
                </a:spcBef>
                <a:buSzTx/>
                <a:buFont typeface="Arial" panose="020B0604020202020204" pitchFamily="34" charset="0"/>
                <a:buNone/>
              </a:pPr>
              <a:endParaRPr lang="zh-CN" altLang="zh-CN" sz="3400">
                <a:solidFill>
                  <a:srgbClr val="FFFFFF"/>
                </a:solidFill>
                <a:latin typeface="Impact" panose="020B0806030902050204" pitchFamily="34" charset="0"/>
              </a:endParaRPr>
            </a:p>
          </p:txBody>
        </p:sp>
        <p:grpSp>
          <p:nvGrpSpPr>
            <p:cNvPr id="86" name="Group 195"/>
            <p:cNvGrpSpPr>
              <a:grpSpLocks/>
            </p:cNvGrpSpPr>
            <p:nvPr/>
          </p:nvGrpSpPr>
          <p:grpSpPr bwMode="auto">
            <a:xfrm>
              <a:off x="90865" y="274906"/>
              <a:ext cx="803910" cy="421651"/>
              <a:chOff x="0" y="0"/>
              <a:chExt cx="1983065" cy="1040117"/>
            </a:xfrm>
          </p:grpSpPr>
          <p:sp>
            <p:nvSpPr>
              <p:cNvPr id="87" name="Rounded Rectangle 2058"/>
              <p:cNvSpPr>
                <a:spLocks/>
              </p:cNvSpPr>
              <p:nvPr/>
            </p:nvSpPr>
            <p:spPr bwMode="auto">
              <a:xfrm>
                <a:off x="1517200" y="0"/>
                <a:ext cx="465865" cy="1036308"/>
              </a:xfrm>
              <a:custGeom>
                <a:avLst/>
                <a:gdLst>
                  <a:gd name="T0" fmla="*/ 26526 w 235932"/>
                  <a:gd name="T1" fmla="*/ 453142 h 524825"/>
                  <a:gd name="T2" fmla="*/ 26526 w 235932"/>
                  <a:gd name="T3" fmla="*/ 471430 h 524825"/>
                  <a:gd name="T4" fmla="*/ 209406 w 235932"/>
                  <a:gd name="T5" fmla="*/ 471430 h 524825"/>
                  <a:gd name="T6" fmla="*/ 209406 w 235932"/>
                  <a:gd name="T7" fmla="*/ 453142 h 524825"/>
                  <a:gd name="T8" fmla="*/ 26526 w 235932"/>
                  <a:gd name="T9" fmla="*/ 453142 h 524825"/>
                  <a:gd name="T10" fmla="*/ 26526 w 235932"/>
                  <a:gd name="T11" fmla="*/ 412660 h 524825"/>
                  <a:gd name="T12" fmla="*/ 26526 w 235932"/>
                  <a:gd name="T13" fmla="*/ 430948 h 524825"/>
                  <a:gd name="T14" fmla="*/ 63102 w 235932"/>
                  <a:gd name="T15" fmla="*/ 430948 h 524825"/>
                  <a:gd name="T16" fmla="*/ 63102 w 235932"/>
                  <a:gd name="T17" fmla="*/ 412660 h 524825"/>
                  <a:gd name="T18" fmla="*/ 26526 w 235932"/>
                  <a:gd name="T19" fmla="*/ 412660 h 524825"/>
                  <a:gd name="T20" fmla="*/ 26526 w 235932"/>
                  <a:gd name="T21" fmla="*/ 372178 h 524825"/>
                  <a:gd name="T22" fmla="*/ 26526 w 235932"/>
                  <a:gd name="T23" fmla="*/ 390466 h 524825"/>
                  <a:gd name="T24" fmla="*/ 63102 w 235932"/>
                  <a:gd name="T25" fmla="*/ 390466 h 524825"/>
                  <a:gd name="T26" fmla="*/ 63102 w 235932"/>
                  <a:gd name="T27" fmla="*/ 372178 h 524825"/>
                  <a:gd name="T28" fmla="*/ 26526 w 235932"/>
                  <a:gd name="T29" fmla="*/ 372178 h 524825"/>
                  <a:gd name="T30" fmla="*/ 26526 w 235932"/>
                  <a:gd name="T31" fmla="*/ 97526 h 524825"/>
                  <a:gd name="T32" fmla="*/ 26526 w 235932"/>
                  <a:gd name="T33" fmla="*/ 124958 h 524825"/>
                  <a:gd name="T34" fmla="*/ 209406 w 235932"/>
                  <a:gd name="T35" fmla="*/ 124958 h 524825"/>
                  <a:gd name="T36" fmla="*/ 209406 w 235932"/>
                  <a:gd name="T37" fmla="*/ 97526 h 524825"/>
                  <a:gd name="T38" fmla="*/ 26526 w 235932"/>
                  <a:gd name="T39" fmla="*/ 97526 h 524825"/>
                  <a:gd name="T40" fmla="*/ 26526 w 235932"/>
                  <a:gd name="T41" fmla="*/ 53758 h 524825"/>
                  <a:gd name="T42" fmla="*/ 26526 w 235932"/>
                  <a:gd name="T43" fmla="*/ 72046 h 524825"/>
                  <a:gd name="T44" fmla="*/ 209406 w 235932"/>
                  <a:gd name="T45" fmla="*/ 72046 h 524825"/>
                  <a:gd name="T46" fmla="*/ 209406 w 235932"/>
                  <a:gd name="T47" fmla="*/ 53758 h 524825"/>
                  <a:gd name="T48" fmla="*/ 26526 w 235932"/>
                  <a:gd name="T49" fmla="*/ 53758 h 524825"/>
                  <a:gd name="T50" fmla="*/ 31386 w 235932"/>
                  <a:gd name="T51" fmla="*/ 0 h 524825"/>
                  <a:gd name="T52" fmla="*/ 204546 w 235932"/>
                  <a:gd name="T53" fmla="*/ 0 h 524825"/>
                  <a:gd name="T54" fmla="*/ 235932 w 235932"/>
                  <a:gd name="T55" fmla="*/ 31386 h 524825"/>
                  <a:gd name="T56" fmla="*/ 235932 w 235932"/>
                  <a:gd name="T57" fmla="*/ 493439 h 524825"/>
                  <a:gd name="T58" fmla="*/ 204546 w 235932"/>
                  <a:gd name="T59" fmla="*/ 524825 h 524825"/>
                  <a:gd name="T60" fmla="*/ 31386 w 235932"/>
                  <a:gd name="T61" fmla="*/ 524825 h 524825"/>
                  <a:gd name="T62" fmla="*/ 0 w 235932"/>
                  <a:gd name="T63" fmla="*/ 493439 h 524825"/>
                  <a:gd name="T64" fmla="*/ 0 w 235932"/>
                  <a:gd name="T65" fmla="*/ 31386 h 524825"/>
                  <a:gd name="T66" fmla="*/ 31386 w 235932"/>
                  <a:gd name="T67" fmla="*/ 0 h 524825"/>
                  <a:gd name="T68" fmla="*/ 0 w 235932"/>
                  <a:gd name="T69" fmla="*/ 0 h 524825"/>
                  <a:gd name="T70" fmla="*/ 235932 w 235932"/>
                  <a:gd name="T71" fmla="*/ 524825 h 52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35932" h="524825">
                    <a:moveTo>
                      <a:pt x="26526" y="453142"/>
                    </a:moveTo>
                    <a:lnTo>
                      <a:pt x="26526" y="471430"/>
                    </a:lnTo>
                    <a:lnTo>
                      <a:pt x="209406" y="471430"/>
                    </a:lnTo>
                    <a:lnTo>
                      <a:pt x="209406" y="453142"/>
                    </a:lnTo>
                    <a:lnTo>
                      <a:pt x="26526" y="453142"/>
                    </a:lnTo>
                    <a:close/>
                    <a:moveTo>
                      <a:pt x="26526" y="412660"/>
                    </a:moveTo>
                    <a:lnTo>
                      <a:pt x="26526" y="430948"/>
                    </a:lnTo>
                    <a:lnTo>
                      <a:pt x="63102" y="430948"/>
                    </a:lnTo>
                    <a:lnTo>
                      <a:pt x="63102" y="412660"/>
                    </a:lnTo>
                    <a:lnTo>
                      <a:pt x="26526" y="412660"/>
                    </a:lnTo>
                    <a:close/>
                    <a:moveTo>
                      <a:pt x="26526" y="372178"/>
                    </a:moveTo>
                    <a:lnTo>
                      <a:pt x="26526" y="390466"/>
                    </a:lnTo>
                    <a:lnTo>
                      <a:pt x="63102" y="390466"/>
                    </a:lnTo>
                    <a:lnTo>
                      <a:pt x="63102" y="372178"/>
                    </a:lnTo>
                    <a:lnTo>
                      <a:pt x="26526" y="372178"/>
                    </a:lnTo>
                    <a:close/>
                    <a:moveTo>
                      <a:pt x="26526" y="97526"/>
                    </a:moveTo>
                    <a:lnTo>
                      <a:pt x="26526" y="124958"/>
                    </a:lnTo>
                    <a:lnTo>
                      <a:pt x="209406" y="124958"/>
                    </a:lnTo>
                    <a:lnTo>
                      <a:pt x="209406" y="97526"/>
                    </a:lnTo>
                    <a:lnTo>
                      <a:pt x="26526" y="97526"/>
                    </a:lnTo>
                    <a:close/>
                    <a:moveTo>
                      <a:pt x="26526" y="53758"/>
                    </a:moveTo>
                    <a:lnTo>
                      <a:pt x="26526" y="72046"/>
                    </a:lnTo>
                    <a:lnTo>
                      <a:pt x="209406" y="72046"/>
                    </a:lnTo>
                    <a:lnTo>
                      <a:pt x="209406" y="53758"/>
                    </a:lnTo>
                    <a:lnTo>
                      <a:pt x="26526" y="53758"/>
                    </a:lnTo>
                    <a:close/>
                    <a:moveTo>
                      <a:pt x="31386" y="0"/>
                    </a:moveTo>
                    <a:lnTo>
                      <a:pt x="204546" y="0"/>
                    </a:lnTo>
                    <a:cubicBezTo>
                      <a:pt x="221880" y="0"/>
                      <a:pt x="235932" y="14052"/>
                      <a:pt x="235932" y="31386"/>
                    </a:cubicBezTo>
                    <a:lnTo>
                      <a:pt x="235932" y="493439"/>
                    </a:lnTo>
                    <a:cubicBezTo>
                      <a:pt x="235932" y="510773"/>
                      <a:pt x="221880" y="524825"/>
                      <a:pt x="204546" y="524825"/>
                    </a:cubicBezTo>
                    <a:lnTo>
                      <a:pt x="31386" y="524825"/>
                    </a:lnTo>
                    <a:cubicBezTo>
                      <a:pt x="14052" y="524825"/>
                      <a:pt x="0" y="510773"/>
                      <a:pt x="0" y="493439"/>
                    </a:cubicBezTo>
                    <a:lnTo>
                      <a:pt x="0" y="31386"/>
                    </a:lnTo>
                    <a:cubicBezTo>
                      <a:pt x="0" y="14052"/>
                      <a:pt x="14052" y="0"/>
                      <a:pt x="31386"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lIns="186508" tIns="93254" rIns="93254" bIns="186508" anchor="b"/>
              <a:lstStyle/>
              <a:p>
                <a:endParaRPr lang="zh-CN" altLang="en-US" sz="7200"/>
              </a:p>
            </p:txBody>
          </p:sp>
          <p:grpSp>
            <p:nvGrpSpPr>
              <p:cNvPr id="88" name="Group 197"/>
              <p:cNvGrpSpPr>
                <a:grpSpLocks/>
              </p:cNvGrpSpPr>
              <p:nvPr/>
            </p:nvGrpSpPr>
            <p:grpSpPr bwMode="auto">
              <a:xfrm>
                <a:off x="0" y="3943"/>
                <a:ext cx="1463040" cy="1036174"/>
                <a:chOff x="0" y="0"/>
                <a:chExt cx="1463040" cy="1036174"/>
              </a:xfrm>
            </p:grpSpPr>
            <p:sp>
              <p:nvSpPr>
                <p:cNvPr id="89" name="Rounded Rectangle 5"/>
                <p:cNvSpPr>
                  <a:spLocks/>
                </p:cNvSpPr>
                <p:nvPr/>
              </p:nvSpPr>
              <p:spPr bwMode="auto">
                <a:xfrm>
                  <a:off x="0" y="0"/>
                  <a:ext cx="1463040" cy="870840"/>
                </a:xfrm>
                <a:custGeom>
                  <a:avLst/>
                  <a:gdLst>
                    <a:gd name="T0" fmla="*/ 65427 w 1463040"/>
                    <a:gd name="T1" fmla="*/ 45224 h 870840"/>
                    <a:gd name="T2" fmla="*/ 65427 w 1463040"/>
                    <a:gd name="T3" fmla="*/ 825617 h 870840"/>
                    <a:gd name="T4" fmla="*/ 1397613 w 1463040"/>
                    <a:gd name="T5" fmla="*/ 825617 h 870840"/>
                    <a:gd name="T6" fmla="*/ 1397613 w 1463040"/>
                    <a:gd name="T7" fmla="*/ 45224 h 870840"/>
                    <a:gd name="T8" fmla="*/ 65427 w 1463040"/>
                    <a:gd name="T9" fmla="*/ 45224 h 870840"/>
                    <a:gd name="T10" fmla="*/ 34555 w 1463040"/>
                    <a:gd name="T11" fmla="*/ 0 h 870840"/>
                    <a:gd name="T12" fmla="*/ 1428485 w 1463040"/>
                    <a:gd name="T13" fmla="*/ 0 h 870840"/>
                    <a:gd name="T14" fmla="*/ 1463040 w 1463040"/>
                    <a:gd name="T15" fmla="*/ 34555 h 870840"/>
                    <a:gd name="T16" fmla="*/ 1463040 w 1463040"/>
                    <a:gd name="T17" fmla="*/ 836285 h 870840"/>
                    <a:gd name="T18" fmla="*/ 1428485 w 1463040"/>
                    <a:gd name="T19" fmla="*/ 870840 h 870840"/>
                    <a:gd name="T20" fmla="*/ 34555 w 1463040"/>
                    <a:gd name="T21" fmla="*/ 870840 h 870840"/>
                    <a:gd name="T22" fmla="*/ 0 w 1463040"/>
                    <a:gd name="T23" fmla="*/ 836285 h 870840"/>
                    <a:gd name="T24" fmla="*/ 0 w 1463040"/>
                    <a:gd name="T25" fmla="*/ 34555 h 870840"/>
                    <a:gd name="T26" fmla="*/ 34555 w 1463040"/>
                    <a:gd name="T27" fmla="*/ 0 h 870840"/>
                    <a:gd name="T28" fmla="*/ 0 w 1463040"/>
                    <a:gd name="T29" fmla="*/ 0 h 870840"/>
                    <a:gd name="T30" fmla="*/ 1463040 w 1463040"/>
                    <a:gd name="T31" fmla="*/ 870840 h 870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1463040" h="870840">
                      <a:moveTo>
                        <a:pt x="65427" y="45224"/>
                      </a:moveTo>
                      <a:lnTo>
                        <a:pt x="65427" y="825617"/>
                      </a:lnTo>
                      <a:lnTo>
                        <a:pt x="1397613" y="825617"/>
                      </a:lnTo>
                      <a:lnTo>
                        <a:pt x="1397613" y="45224"/>
                      </a:lnTo>
                      <a:lnTo>
                        <a:pt x="65427" y="45224"/>
                      </a:lnTo>
                      <a:close/>
                      <a:moveTo>
                        <a:pt x="34555" y="0"/>
                      </a:moveTo>
                      <a:lnTo>
                        <a:pt x="1428485" y="0"/>
                      </a:lnTo>
                      <a:cubicBezTo>
                        <a:pt x="1447569" y="0"/>
                        <a:pt x="1463040" y="15471"/>
                        <a:pt x="1463040" y="34555"/>
                      </a:cubicBezTo>
                      <a:lnTo>
                        <a:pt x="1463040" y="836285"/>
                      </a:lnTo>
                      <a:cubicBezTo>
                        <a:pt x="1463040" y="855369"/>
                        <a:pt x="1447569" y="870840"/>
                        <a:pt x="1428485" y="870840"/>
                      </a:cubicBezTo>
                      <a:lnTo>
                        <a:pt x="34555" y="870840"/>
                      </a:lnTo>
                      <a:cubicBezTo>
                        <a:pt x="15471" y="870840"/>
                        <a:pt x="0" y="855369"/>
                        <a:pt x="0" y="836285"/>
                      </a:cubicBezTo>
                      <a:lnTo>
                        <a:pt x="0" y="34555"/>
                      </a:lnTo>
                      <a:cubicBezTo>
                        <a:pt x="0" y="15471"/>
                        <a:pt x="15471" y="0"/>
                        <a:pt x="3455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lIns="186500" tIns="93250" rIns="186500" bIns="93250" anchor="ctr"/>
                <a:lstStyle/>
                <a:p>
                  <a:endParaRPr lang="zh-CN" altLang="en-US" sz="7200"/>
                </a:p>
              </p:txBody>
            </p:sp>
            <p:sp>
              <p:nvSpPr>
                <p:cNvPr id="90" name="Rounded Rectangle 2060"/>
                <p:cNvSpPr>
                  <a:spLocks/>
                </p:cNvSpPr>
                <p:nvPr/>
              </p:nvSpPr>
              <p:spPr bwMode="auto">
                <a:xfrm>
                  <a:off x="352539" y="870840"/>
                  <a:ext cx="757968" cy="165334"/>
                </a:xfrm>
                <a:custGeom>
                  <a:avLst/>
                  <a:gdLst>
                    <a:gd name="T0" fmla="*/ 272403 w 757968"/>
                    <a:gd name="T1" fmla="*/ 0 h 165334"/>
                    <a:gd name="T2" fmla="*/ 485559 w 757968"/>
                    <a:gd name="T3" fmla="*/ 0 h 165334"/>
                    <a:gd name="T4" fmla="*/ 485559 w 757968"/>
                    <a:gd name="T5" fmla="*/ 83561 h 165334"/>
                    <a:gd name="T6" fmla="*/ 757968 w 757968"/>
                    <a:gd name="T7" fmla="*/ 165334 h 165334"/>
                    <a:gd name="T8" fmla="*/ 0 w 757968"/>
                    <a:gd name="T9" fmla="*/ 165334 h 165334"/>
                    <a:gd name="T10" fmla="*/ 272403 w 757968"/>
                    <a:gd name="T11" fmla="*/ 83563 h 165334"/>
                    <a:gd name="T12" fmla="*/ 272403 w 757968"/>
                    <a:gd name="T13" fmla="*/ 0 h 165334"/>
                    <a:gd name="T14" fmla="*/ 0 w 757968"/>
                    <a:gd name="T15" fmla="*/ 0 h 165334"/>
                    <a:gd name="T16" fmla="*/ 757968 w 757968"/>
                    <a:gd name="T17" fmla="*/ 165334 h 165334"/>
                  </a:gdLst>
                  <a:ahLst/>
                  <a:cxnLst>
                    <a:cxn ang="0">
                      <a:pos x="T0" y="T1"/>
                    </a:cxn>
                    <a:cxn ang="0">
                      <a:pos x="T2" y="T3"/>
                    </a:cxn>
                    <a:cxn ang="0">
                      <a:pos x="T4" y="T5"/>
                    </a:cxn>
                    <a:cxn ang="0">
                      <a:pos x="T6" y="T7"/>
                    </a:cxn>
                    <a:cxn ang="0">
                      <a:pos x="T8" y="T9"/>
                    </a:cxn>
                    <a:cxn ang="0">
                      <a:pos x="T10" y="T11"/>
                    </a:cxn>
                    <a:cxn ang="0">
                      <a:pos x="T12" y="T13"/>
                    </a:cxn>
                  </a:cxnLst>
                  <a:rect l="T14" t="T15" r="T16" b="T17"/>
                  <a:pathLst>
                    <a:path w="757968" h="165334">
                      <a:moveTo>
                        <a:pt x="272403" y="0"/>
                      </a:moveTo>
                      <a:lnTo>
                        <a:pt x="485559" y="0"/>
                      </a:lnTo>
                      <a:lnTo>
                        <a:pt x="485559" y="83561"/>
                      </a:lnTo>
                      <a:cubicBezTo>
                        <a:pt x="600647" y="94656"/>
                        <a:pt x="698018" y="124601"/>
                        <a:pt x="757968" y="165334"/>
                      </a:cubicBezTo>
                      <a:lnTo>
                        <a:pt x="0" y="165334"/>
                      </a:lnTo>
                      <a:cubicBezTo>
                        <a:pt x="59950" y="124603"/>
                        <a:pt x="157319" y="94656"/>
                        <a:pt x="272403" y="83563"/>
                      </a:cubicBezTo>
                      <a:lnTo>
                        <a:pt x="272403"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lIns="186508" tIns="93254" rIns="93254" bIns="186508" anchor="b"/>
                <a:lstStyle/>
                <a:p>
                  <a:endParaRPr lang="zh-CN" altLang="en-US" sz="7200"/>
                </a:p>
              </p:txBody>
            </p:sp>
          </p:grpSp>
        </p:grpSp>
      </p:grpSp>
      <p:grpSp>
        <p:nvGrpSpPr>
          <p:cNvPr id="91" name="Group 9"/>
          <p:cNvGrpSpPr>
            <a:grpSpLocks noChangeAspect="1"/>
          </p:cNvGrpSpPr>
          <p:nvPr/>
        </p:nvGrpSpPr>
        <p:grpSpPr bwMode="auto">
          <a:xfrm>
            <a:off x="2630914" y="6201585"/>
            <a:ext cx="1520749" cy="1076711"/>
            <a:chOff x="0" y="0"/>
            <a:chExt cx="1478596" cy="1077273"/>
          </a:xfrm>
          <a:solidFill>
            <a:srgbClr val="00BCF2"/>
          </a:solidFill>
        </p:grpSpPr>
        <p:grpSp>
          <p:nvGrpSpPr>
            <p:cNvPr id="92" name="Group 10"/>
            <p:cNvGrpSpPr>
              <a:grpSpLocks/>
            </p:cNvGrpSpPr>
            <p:nvPr/>
          </p:nvGrpSpPr>
          <p:grpSpPr bwMode="auto">
            <a:xfrm>
              <a:off x="1113578" y="514115"/>
              <a:ext cx="365018" cy="563158"/>
              <a:chOff x="0" y="0"/>
              <a:chExt cx="357943" cy="552244"/>
            </a:xfrm>
            <a:grpFill/>
          </p:grpSpPr>
          <p:pic>
            <p:nvPicPr>
              <p:cNvPr id="117" name="Picture 3" descr="F:\MyPhotos\Logos\Android_B_withBug_060311.png"/>
              <p:cNvPicPr>
                <a:picLocks noChangeAspect="1" noChangeArrowheads="1"/>
              </p:cNvPicPr>
              <p:nvPr/>
            </p:nvPicPr>
            <p:blipFill>
              <a:blip r:embed="rId4" cstate="print">
                <a:grayscl/>
                <a:biLevel thresh="50000"/>
                <a:extLst>
                  <a:ext uri="{28A0092B-C50C-407E-A947-70E740481C1C}">
                    <a14:useLocalDpi xmlns:a14="http://schemas.microsoft.com/office/drawing/2010/main" val="0"/>
                  </a:ext>
                </a:extLst>
              </a:blip>
              <a:srcRect/>
              <a:stretch>
                <a:fillRect/>
              </a:stretch>
            </p:blipFill>
            <p:spPr bwMode="auto">
              <a:xfrm>
                <a:off x="99096" y="178029"/>
                <a:ext cx="159750" cy="176809"/>
              </a:xfrm>
              <a:prstGeom prst="rect">
                <a:avLst/>
              </a:prstGeom>
              <a:grpFill/>
              <a:ln w="9525">
                <a:solidFill>
                  <a:srgbClr val="00BCF2"/>
                </a:solidFill>
                <a:miter lim="800000"/>
                <a:headEnd/>
                <a:tailEnd/>
              </a:ln>
            </p:spPr>
          </p:pic>
          <p:sp>
            <p:nvSpPr>
              <p:cNvPr id="118" name="Freeform 107"/>
              <p:cNvSpPr>
                <a:spLocks noEditPoints="1"/>
              </p:cNvSpPr>
              <p:nvPr/>
            </p:nvSpPr>
            <p:spPr bwMode="auto">
              <a:xfrm rot="5400000">
                <a:off x="-97150" y="97145"/>
                <a:ext cx="552244" cy="357943"/>
              </a:xfrm>
              <a:custGeom>
                <a:avLst/>
                <a:gdLst>
                  <a:gd name="T0" fmla="*/ 514 w 531"/>
                  <a:gd name="T1" fmla="*/ 0 h 373"/>
                  <a:gd name="T2" fmla="*/ 17 w 531"/>
                  <a:gd name="T3" fmla="*/ 0 h 373"/>
                  <a:gd name="T4" fmla="*/ 0 w 531"/>
                  <a:gd name="T5" fmla="*/ 17 h 373"/>
                  <a:gd name="T6" fmla="*/ 0 w 531"/>
                  <a:gd name="T7" fmla="*/ 356 h 373"/>
                  <a:gd name="T8" fmla="*/ 17 w 531"/>
                  <a:gd name="T9" fmla="*/ 373 h 373"/>
                  <a:gd name="T10" fmla="*/ 514 w 531"/>
                  <a:gd name="T11" fmla="*/ 373 h 373"/>
                  <a:gd name="T12" fmla="*/ 531 w 531"/>
                  <a:gd name="T13" fmla="*/ 356 h 373"/>
                  <a:gd name="T14" fmla="*/ 531 w 531"/>
                  <a:gd name="T15" fmla="*/ 17 h 373"/>
                  <a:gd name="T16" fmla="*/ 514 w 531"/>
                  <a:gd name="T17" fmla="*/ 0 h 373"/>
                  <a:gd name="T18" fmla="*/ 501 w 531"/>
                  <a:gd name="T19" fmla="*/ 329 h 373"/>
                  <a:gd name="T20" fmla="*/ 486 w 531"/>
                  <a:gd name="T21" fmla="*/ 343 h 373"/>
                  <a:gd name="T22" fmla="*/ 45 w 531"/>
                  <a:gd name="T23" fmla="*/ 343 h 373"/>
                  <a:gd name="T24" fmla="*/ 30 w 531"/>
                  <a:gd name="T25" fmla="*/ 329 h 373"/>
                  <a:gd name="T26" fmla="*/ 30 w 531"/>
                  <a:gd name="T27" fmla="*/ 45 h 373"/>
                  <a:gd name="T28" fmla="*/ 45 w 531"/>
                  <a:gd name="T29" fmla="*/ 30 h 373"/>
                  <a:gd name="T30" fmla="*/ 486 w 531"/>
                  <a:gd name="T31" fmla="*/ 30 h 373"/>
                  <a:gd name="T32" fmla="*/ 501 w 531"/>
                  <a:gd name="T33" fmla="*/ 45 h 373"/>
                  <a:gd name="T34" fmla="*/ 501 w 531"/>
                  <a:gd name="T35" fmla="*/ 329 h 373"/>
                  <a:gd name="T36" fmla="*/ 0 w 531"/>
                  <a:gd name="T37" fmla="*/ 0 h 373"/>
                  <a:gd name="T38" fmla="*/ 531 w 531"/>
                  <a:gd name="T3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T36" t="T37" r="T38" b="T39"/>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grpFill/>
              <a:ln w="9525">
                <a:solidFill>
                  <a:srgbClr val="00BCF2"/>
                </a:solidFill>
                <a:round/>
                <a:headEnd/>
                <a:tailEnd/>
              </a:ln>
            </p:spPr>
            <p:txBody>
              <a:bodyPr lIns="236667" tIns="118330" rIns="236667" bIns="118330"/>
              <a:lstStyle/>
              <a:p>
                <a:endParaRPr lang="zh-CN" altLang="en-US" sz="7200"/>
              </a:p>
            </p:txBody>
          </p:sp>
        </p:grpSp>
        <p:sp>
          <p:nvSpPr>
            <p:cNvPr id="93" name="Freeform 6"/>
            <p:cNvSpPr>
              <a:spLocks noChangeAspect="1" noEditPoints="1"/>
            </p:cNvSpPr>
            <p:nvPr/>
          </p:nvSpPr>
          <p:spPr bwMode="auto">
            <a:xfrm>
              <a:off x="353836" y="0"/>
              <a:ext cx="260362" cy="458993"/>
            </a:xfrm>
            <a:custGeom>
              <a:avLst/>
              <a:gdLst>
                <a:gd name="T0" fmla="*/ 761 w 995"/>
                <a:gd name="T1" fmla="*/ 1817 h 1934"/>
                <a:gd name="T2" fmla="*/ 761 w 995"/>
                <a:gd name="T3" fmla="*/ 1782 h 1934"/>
                <a:gd name="T4" fmla="*/ 995 w 995"/>
                <a:gd name="T5" fmla="*/ 179 h 1934"/>
                <a:gd name="T6" fmla="*/ 694 w 995"/>
                <a:gd name="T7" fmla="*/ 1934 h 1934"/>
                <a:gd name="T8" fmla="*/ 0 w 995"/>
                <a:gd name="T9" fmla="*/ 1750 h 1934"/>
                <a:gd name="T10" fmla="*/ 305 w 995"/>
                <a:gd name="T11" fmla="*/ 0 h 1934"/>
                <a:gd name="T12" fmla="*/ 995 w 995"/>
                <a:gd name="T13" fmla="*/ 179 h 1934"/>
                <a:gd name="T14" fmla="*/ 262 w 995"/>
                <a:gd name="T15" fmla="*/ 1800 h 1934"/>
                <a:gd name="T16" fmla="*/ 240 w 995"/>
                <a:gd name="T17" fmla="*/ 1782 h 1934"/>
                <a:gd name="T18" fmla="*/ 210 w 995"/>
                <a:gd name="T19" fmla="*/ 1801 h 1934"/>
                <a:gd name="T20" fmla="*/ 210 w 995"/>
                <a:gd name="T21" fmla="*/ 1807 h 1934"/>
                <a:gd name="T22" fmla="*/ 241 w 995"/>
                <a:gd name="T23" fmla="*/ 1826 h 1934"/>
                <a:gd name="T24" fmla="*/ 262 w 995"/>
                <a:gd name="T25" fmla="*/ 1808 h 1934"/>
                <a:gd name="T26" fmla="*/ 489 w 995"/>
                <a:gd name="T27" fmla="*/ 1835 h 1934"/>
                <a:gd name="T28" fmla="*/ 463 w 995"/>
                <a:gd name="T29" fmla="*/ 1803 h 1934"/>
                <a:gd name="T30" fmla="*/ 454 w 995"/>
                <a:gd name="T31" fmla="*/ 1831 h 1934"/>
                <a:gd name="T32" fmla="*/ 455 w 995"/>
                <a:gd name="T33" fmla="*/ 1832 h 1934"/>
                <a:gd name="T34" fmla="*/ 499 w 995"/>
                <a:gd name="T35" fmla="*/ 1800 h 1934"/>
                <a:gd name="T36" fmla="*/ 473 w 995"/>
                <a:gd name="T37" fmla="*/ 1768 h 1934"/>
                <a:gd name="T38" fmla="*/ 499 w 995"/>
                <a:gd name="T39" fmla="*/ 1800 h 1934"/>
                <a:gd name="T40" fmla="*/ 503 w 995"/>
                <a:gd name="T41" fmla="*/ 1808 h 1934"/>
                <a:gd name="T42" fmla="*/ 529 w 995"/>
                <a:gd name="T43" fmla="*/ 1840 h 1934"/>
                <a:gd name="T44" fmla="*/ 549 w 995"/>
                <a:gd name="T45" fmla="*/ 1776 h 1934"/>
                <a:gd name="T46" fmla="*/ 504 w 995"/>
                <a:gd name="T47" fmla="*/ 1803 h 1934"/>
                <a:gd name="T48" fmla="*/ 549 w 995"/>
                <a:gd name="T49" fmla="*/ 1776 h 1934"/>
                <a:gd name="T50" fmla="*/ 761 w 995"/>
                <a:gd name="T51" fmla="*/ 1772 h 1934"/>
                <a:gd name="T52" fmla="*/ 739 w 995"/>
                <a:gd name="T53" fmla="*/ 1815 h 1934"/>
                <a:gd name="T54" fmla="*/ 731 w 995"/>
                <a:gd name="T55" fmla="*/ 1837 h 1934"/>
                <a:gd name="T56" fmla="*/ 761 w 995"/>
                <a:gd name="T57" fmla="*/ 1826 h 1934"/>
                <a:gd name="T58" fmla="*/ 942 w 995"/>
                <a:gd name="T59" fmla="*/ 339 h 1934"/>
                <a:gd name="T60" fmla="*/ 168 w 995"/>
                <a:gd name="T61" fmla="*/ 224 h 1934"/>
                <a:gd name="T62" fmla="*/ 53 w 995"/>
                <a:gd name="T63" fmla="*/ 1615 h 1934"/>
                <a:gd name="T64" fmla="*/ 827 w 995"/>
                <a:gd name="T65" fmla="*/ 1730 h 1934"/>
                <a:gd name="T66" fmla="*/ 942 w 995"/>
                <a:gd name="T67" fmla="*/ 339 h 1934"/>
                <a:gd name="T68" fmla="*/ 0 w 995"/>
                <a:gd name="T69" fmla="*/ 0 h 1934"/>
                <a:gd name="T70" fmla="*/ 995 w 995"/>
                <a:gd name="T71" fmla="*/ 193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995" h="1934">
                  <a:moveTo>
                    <a:pt x="779" y="1799"/>
                  </a:moveTo>
                  <a:cubicBezTo>
                    <a:pt x="779" y="1809"/>
                    <a:pt x="771" y="1817"/>
                    <a:pt x="761" y="1817"/>
                  </a:cubicBezTo>
                  <a:cubicBezTo>
                    <a:pt x="751" y="1817"/>
                    <a:pt x="744" y="1809"/>
                    <a:pt x="744" y="1799"/>
                  </a:cubicBezTo>
                  <a:cubicBezTo>
                    <a:pt x="744" y="1790"/>
                    <a:pt x="751" y="1782"/>
                    <a:pt x="761" y="1782"/>
                  </a:cubicBezTo>
                  <a:cubicBezTo>
                    <a:pt x="771" y="1782"/>
                    <a:pt x="779" y="1790"/>
                    <a:pt x="779" y="1799"/>
                  </a:cubicBezTo>
                  <a:close/>
                  <a:moveTo>
                    <a:pt x="995" y="179"/>
                  </a:moveTo>
                  <a:cubicBezTo>
                    <a:pt x="995" y="1751"/>
                    <a:pt x="995" y="1751"/>
                    <a:pt x="995" y="1751"/>
                  </a:cubicBezTo>
                  <a:cubicBezTo>
                    <a:pt x="995" y="1887"/>
                    <a:pt x="934" y="1923"/>
                    <a:pt x="694" y="1934"/>
                  </a:cubicBezTo>
                  <a:cubicBezTo>
                    <a:pt x="302" y="1934"/>
                    <a:pt x="302" y="1934"/>
                    <a:pt x="302" y="1934"/>
                  </a:cubicBezTo>
                  <a:cubicBezTo>
                    <a:pt x="62" y="1934"/>
                    <a:pt x="0" y="1883"/>
                    <a:pt x="0" y="1750"/>
                  </a:cubicBezTo>
                  <a:cubicBezTo>
                    <a:pt x="0" y="1632"/>
                    <a:pt x="0" y="1696"/>
                    <a:pt x="0" y="179"/>
                  </a:cubicBezTo>
                  <a:cubicBezTo>
                    <a:pt x="0" y="94"/>
                    <a:pt x="9" y="0"/>
                    <a:pt x="305" y="0"/>
                  </a:cubicBezTo>
                  <a:cubicBezTo>
                    <a:pt x="694" y="0"/>
                    <a:pt x="694" y="0"/>
                    <a:pt x="694" y="0"/>
                  </a:cubicBezTo>
                  <a:cubicBezTo>
                    <a:pt x="929" y="0"/>
                    <a:pt x="995" y="56"/>
                    <a:pt x="995" y="179"/>
                  </a:cubicBezTo>
                  <a:close/>
                  <a:moveTo>
                    <a:pt x="266" y="1804"/>
                  </a:moveTo>
                  <a:cubicBezTo>
                    <a:pt x="266" y="1802"/>
                    <a:pt x="265" y="1800"/>
                    <a:pt x="262" y="1800"/>
                  </a:cubicBezTo>
                  <a:cubicBezTo>
                    <a:pt x="223" y="1800"/>
                    <a:pt x="223" y="1800"/>
                    <a:pt x="223" y="1800"/>
                  </a:cubicBezTo>
                  <a:cubicBezTo>
                    <a:pt x="240" y="1782"/>
                    <a:pt x="240" y="1782"/>
                    <a:pt x="240" y="1782"/>
                  </a:cubicBezTo>
                  <a:cubicBezTo>
                    <a:pt x="234" y="1776"/>
                    <a:pt x="234" y="1776"/>
                    <a:pt x="234" y="1776"/>
                  </a:cubicBezTo>
                  <a:cubicBezTo>
                    <a:pt x="210" y="1801"/>
                    <a:pt x="210" y="1801"/>
                    <a:pt x="210" y="1801"/>
                  </a:cubicBezTo>
                  <a:cubicBezTo>
                    <a:pt x="209" y="1802"/>
                    <a:pt x="208" y="1803"/>
                    <a:pt x="208" y="1804"/>
                  </a:cubicBezTo>
                  <a:cubicBezTo>
                    <a:pt x="208" y="1805"/>
                    <a:pt x="209" y="1806"/>
                    <a:pt x="210" y="1807"/>
                  </a:cubicBezTo>
                  <a:cubicBezTo>
                    <a:pt x="235" y="1832"/>
                    <a:pt x="235" y="1832"/>
                    <a:pt x="235" y="1832"/>
                  </a:cubicBezTo>
                  <a:cubicBezTo>
                    <a:pt x="241" y="1826"/>
                    <a:pt x="241" y="1826"/>
                    <a:pt x="241" y="1826"/>
                  </a:cubicBezTo>
                  <a:cubicBezTo>
                    <a:pt x="223" y="1808"/>
                    <a:pt x="223" y="1808"/>
                    <a:pt x="223" y="1808"/>
                  </a:cubicBezTo>
                  <a:cubicBezTo>
                    <a:pt x="262" y="1808"/>
                    <a:pt x="262" y="1808"/>
                    <a:pt x="262" y="1808"/>
                  </a:cubicBezTo>
                  <a:cubicBezTo>
                    <a:pt x="265" y="1808"/>
                    <a:pt x="266" y="1806"/>
                    <a:pt x="266" y="1804"/>
                  </a:cubicBezTo>
                  <a:close/>
                  <a:moveTo>
                    <a:pt x="489" y="1835"/>
                  </a:moveTo>
                  <a:cubicBezTo>
                    <a:pt x="498" y="1805"/>
                    <a:pt x="498" y="1805"/>
                    <a:pt x="498" y="1805"/>
                  </a:cubicBezTo>
                  <a:cubicBezTo>
                    <a:pt x="490" y="1800"/>
                    <a:pt x="481" y="1796"/>
                    <a:pt x="463" y="1803"/>
                  </a:cubicBezTo>
                  <a:cubicBezTo>
                    <a:pt x="454" y="1831"/>
                    <a:pt x="454" y="1831"/>
                    <a:pt x="454" y="1831"/>
                  </a:cubicBezTo>
                  <a:cubicBezTo>
                    <a:pt x="454" y="1831"/>
                    <a:pt x="454" y="1831"/>
                    <a:pt x="454" y="1831"/>
                  </a:cubicBezTo>
                  <a:cubicBezTo>
                    <a:pt x="454" y="1832"/>
                    <a:pt x="454" y="1832"/>
                    <a:pt x="455" y="1832"/>
                  </a:cubicBezTo>
                  <a:cubicBezTo>
                    <a:pt x="455" y="1832"/>
                    <a:pt x="455" y="1832"/>
                    <a:pt x="455" y="1832"/>
                  </a:cubicBezTo>
                  <a:cubicBezTo>
                    <a:pt x="472" y="1826"/>
                    <a:pt x="481" y="1830"/>
                    <a:pt x="489" y="1835"/>
                  </a:cubicBezTo>
                  <a:close/>
                  <a:moveTo>
                    <a:pt x="499" y="1800"/>
                  </a:moveTo>
                  <a:cubicBezTo>
                    <a:pt x="509" y="1770"/>
                    <a:pt x="509" y="1770"/>
                    <a:pt x="509" y="1770"/>
                  </a:cubicBezTo>
                  <a:cubicBezTo>
                    <a:pt x="501" y="1765"/>
                    <a:pt x="492" y="1761"/>
                    <a:pt x="473" y="1768"/>
                  </a:cubicBezTo>
                  <a:cubicBezTo>
                    <a:pt x="464" y="1798"/>
                    <a:pt x="464" y="1798"/>
                    <a:pt x="464" y="1798"/>
                  </a:cubicBezTo>
                  <a:cubicBezTo>
                    <a:pt x="483" y="1791"/>
                    <a:pt x="491" y="1795"/>
                    <a:pt x="499" y="1800"/>
                  </a:cubicBezTo>
                  <a:close/>
                  <a:moveTo>
                    <a:pt x="538" y="1810"/>
                  </a:moveTo>
                  <a:cubicBezTo>
                    <a:pt x="519" y="1817"/>
                    <a:pt x="511" y="1813"/>
                    <a:pt x="503" y="1808"/>
                  </a:cubicBezTo>
                  <a:cubicBezTo>
                    <a:pt x="494" y="1838"/>
                    <a:pt x="494" y="1838"/>
                    <a:pt x="494" y="1838"/>
                  </a:cubicBezTo>
                  <a:cubicBezTo>
                    <a:pt x="502" y="1843"/>
                    <a:pt x="510" y="1847"/>
                    <a:pt x="529" y="1840"/>
                  </a:cubicBezTo>
                  <a:lnTo>
                    <a:pt x="538" y="1810"/>
                  </a:lnTo>
                  <a:close/>
                  <a:moveTo>
                    <a:pt x="549" y="1776"/>
                  </a:moveTo>
                  <a:cubicBezTo>
                    <a:pt x="530" y="1783"/>
                    <a:pt x="521" y="1779"/>
                    <a:pt x="513" y="1774"/>
                  </a:cubicBezTo>
                  <a:cubicBezTo>
                    <a:pt x="504" y="1803"/>
                    <a:pt x="504" y="1803"/>
                    <a:pt x="504" y="1803"/>
                  </a:cubicBezTo>
                  <a:cubicBezTo>
                    <a:pt x="512" y="1808"/>
                    <a:pt x="521" y="1812"/>
                    <a:pt x="540" y="1805"/>
                  </a:cubicBezTo>
                  <a:lnTo>
                    <a:pt x="549" y="1776"/>
                  </a:lnTo>
                  <a:close/>
                  <a:moveTo>
                    <a:pt x="788" y="1799"/>
                  </a:moveTo>
                  <a:cubicBezTo>
                    <a:pt x="788" y="1784"/>
                    <a:pt x="776" y="1772"/>
                    <a:pt x="761" y="1772"/>
                  </a:cubicBezTo>
                  <a:cubicBezTo>
                    <a:pt x="746" y="1772"/>
                    <a:pt x="734" y="1784"/>
                    <a:pt x="734" y="1799"/>
                  </a:cubicBezTo>
                  <a:cubicBezTo>
                    <a:pt x="734" y="1805"/>
                    <a:pt x="736" y="1810"/>
                    <a:pt x="739" y="1815"/>
                  </a:cubicBezTo>
                  <a:cubicBezTo>
                    <a:pt x="724" y="1830"/>
                    <a:pt x="724" y="1830"/>
                    <a:pt x="724" y="1830"/>
                  </a:cubicBezTo>
                  <a:cubicBezTo>
                    <a:pt x="731" y="1837"/>
                    <a:pt x="731" y="1837"/>
                    <a:pt x="731" y="1837"/>
                  </a:cubicBezTo>
                  <a:cubicBezTo>
                    <a:pt x="746" y="1821"/>
                    <a:pt x="746" y="1821"/>
                    <a:pt x="746" y="1821"/>
                  </a:cubicBezTo>
                  <a:cubicBezTo>
                    <a:pt x="750" y="1824"/>
                    <a:pt x="755" y="1826"/>
                    <a:pt x="761" y="1826"/>
                  </a:cubicBezTo>
                  <a:cubicBezTo>
                    <a:pt x="776" y="1826"/>
                    <a:pt x="788" y="1814"/>
                    <a:pt x="788" y="1799"/>
                  </a:cubicBezTo>
                  <a:close/>
                  <a:moveTo>
                    <a:pt x="942" y="339"/>
                  </a:moveTo>
                  <a:cubicBezTo>
                    <a:pt x="942" y="275"/>
                    <a:pt x="890" y="224"/>
                    <a:pt x="827" y="224"/>
                  </a:cubicBezTo>
                  <a:cubicBezTo>
                    <a:pt x="168" y="224"/>
                    <a:pt x="168" y="224"/>
                    <a:pt x="168" y="224"/>
                  </a:cubicBezTo>
                  <a:cubicBezTo>
                    <a:pt x="105" y="224"/>
                    <a:pt x="53" y="275"/>
                    <a:pt x="53" y="339"/>
                  </a:cubicBezTo>
                  <a:cubicBezTo>
                    <a:pt x="53" y="1615"/>
                    <a:pt x="53" y="1615"/>
                    <a:pt x="53" y="1615"/>
                  </a:cubicBezTo>
                  <a:cubicBezTo>
                    <a:pt x="53" y="1679"/>
                    <a:pt x="105" y="1730"/>
                    <a:pt x="168" y="1730"/>
                  </a:cubicBezTo>
                  <a:cubicBezTo>
                    <a:pt x="827" y="1730"/>
                    <a:pt x="827" y="1730"/>
                    <a:pt x="827" y="1730"/>
                  </a:cubicBezTo>
                  <a:cubicBezTo>
                    <a:pt x="890" y="1730"/>
                    <a:pt x="942" y="1679"/>
                    <a:pt x="942" y="1615"/>
                  </a:cubicBezTo>
                  <a:lnTo>
                    <a:pt x="942" y="339"/>
                  </a:lnTo>
                  <a:close/>
                </a:path>
              </a:pathLst>
            </a:custGeom>
            <a:grpFill/>
            <a:ln w="9525">
              <a:solidFill>
                <a:srgbClr val="00BCF2"/>
              </a:solidFill>
              <a:round/>
              <a:headEnd/>
              <a:tailEnd/>
            </a:ln>
          </p:spPr>
          <p:txBody>
            <a:bodyPr lIns="0" tIns="93236" rIns="186472" bIns="93236" anchor="ctr"/>
            <a:lstStyle/>
            <a:p>
              <a:endParaRPr lang="zh-CN" altLang="en-US" sz="7200"/>
            </a:p>
          </p:txBody>
        </p:sp>
        <p:pic>
          <p:nvPicPr>
            <p:cNvPr id="94"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r="68616"/>
            <a:stretch>
              <a:fillRect/>
            </a:stretch>
          </p:blipFill>
          <p:spPr bwMode="auto">
            <a:xfrm>
              <a:off x="353836" y="42150"/>
              <a:ext cx="251424" cy="371909"/>
            </a:xfrm>
            <a:prstGeom prst="rect">
              <a:avLst/>
            </a:prstGeom>
            <a:grpFill/>
            <a:ln w="3175" cmpd="sng">
              <a:solidFill>
                <a:srgbClr val="00BCF2"/>
              </a:solidFill>
              <a:miter lim="800000"/>
              <a:headEnd/>
              <a:tailEnd/>
            </a:ln>
          </p:spPr>
        </p:pic>
        <p:grpSp>
          <p:nvGrpSpPr>
            <p:cNvPr id="95" name="Group 12"/>
            <p:cNvGrpSpPr>
              <a:grpSpLocks/>
            </p:cNvGrpSpPr>
            <p:nvPr/>
          </p:nvGrpSpPr>
          <p:grpSpPr bwMode="auto">
            <a:xfrm>
              <a:off x="1068373" y="579"/>
              <a:ext cx="260362" cy="458993"/>
              <a:chOff x="0" y="0"/>
              <a:chExt cx="255280" cy="450034"/>
            </a:xfrm>
            <a:grpFill/>
          </p:grpSpPr>
          <p:sp>
            <p:nvSpPr>
              <p:cNvPr id="114" name="Freeform 6"/>
              <p:cNvSpPr>
                <a:spLocks noChangeAspect="1" noEditPoints="1"/>
              </p:cNvSpPr>
              <p:nvPr/>
            </p:nvSpPr>
            <p:spPr bwMode="auto">
              <a:xfrm>
                <a:off x="0" y="0"/>
                <a:ext cx="255280" cy="450034"/>
              </a:xfrm>
              <a:custGeom>
                <a:avLst/>
                <a:gdLst>
                  <a:gd name="T0" fmla="*/ 761 w 995"/>
                  <a:gd name="T1" fmla="*/ 1817 h 1934"/>
                  <a:gd name="T2" fmla="*/ 761 w 995"/>
                  <a:gd name="T3" fmla="*/ 1782 h 1934"/>
                  <a:gd name="T4" fmla="*/ 995 w 995"/>
                  <a:gd name="T5" fmla="*/ 179 h 1934"/>
                  <a:gd name="T6" fmla="*/ 694 w 995"/>
                  <a:gd name="T7" fmla="*/ 1934 h 1934"/>
                  <a:gd name="T8" fmla="*/ 0 w 995"/>
                  <a:gd name="T9" fmla="*/ 1750 h 1934"/>
                  <a:gd name="T10" fmla="*/ 305 w 995"/>
                  <a:gd name="T11" fmla="*/ 0 h 1934"/>
                  <a:gd name="T12" fmla="*/ 995 w 995"/>
                  <a:gd name="T13" fmla="*/ 179 h 1934"/>
                  <a:gd name="T14" fmla="*/ 262 w 995"/>
                  <a:gd name="T15" fmla="*/ 1800 h 1934"/>
                  <a:gd name="T16" fmla="*/ 240 w 995"/>
                  <a:gd name="T17" fmla="*/ 1782 h 1934"/>
                  <a:gd name="T18" fmla="*/ 210 w 995"/>
                  <a:gd name="T19" fmla="*/ 1801 h 1934"/>
                  <a:gd name="T20" fmla="*/ 210 w 995"/>
                  <a:gd name="T21" fmla="*/ 1807 h 1934"/>
                  <a:gd name="T22" fmla="*/ 241 w 995"/>
                  <a:gd name="T23" fmla="*/ 1826 h 1934"/>
                  <a:gd name="T24" fmla="*/ 262 w 995"/>
                  <a:gd name="T25" fmla="*/ 1808 h 1934"/>
                  <a:gd name="T26" fmla="*/ 489 w 995"/>
                  <a:gd name="T27" fmla="*/ 1835 h 1934"/>
                  <a:gd name="T28" fmla="*/ 463 w 995"/>
                  <a:gd name="T29" fmla="*/ 1803 h 1934"/>
                  <a:gd name="T30" fmla="*/ 454 w 995"/>
                  <a:gd name="T31" fmla="*/ 1831 h 1934"/>
                  <a:gd name="T32" fmla="*/ 455 w 995"/>
                  <a:gd name="T33" fmla="*/ 1832 h 1934"/>
                  <a:gd name="T34" fmla="*/ 499 w 995"/>
                  <a:gd name="T35" fmla="*/ 1800 h 1934"/>
                  <a:gd name="T36" fmla="*/ 473 w 995"/>
                  <a:gd name="T37" fmla="*/ 1768 h 1934"/>
                  <a:gd name="T38" fmla="*/ 499 w 995"/>
                  <a:gd name="T39" fmla="*/ 1800 h 1934"/>
                  <a:gd name="T40" fmla="*/ 503 w 995"/>
                  <a:gd name="T41" fmla="*/ 1808 h 1934"/>
                  <a:gd name="T42" fmla="*/ 529 w 995"/>
                  <a:gd name="T43" fmla="*/ 1840 h 1934"/>
                  <a:gd name="T44" fmla="*/ 549 w 995"/>
                  <a:gd name="T45" fmla="*/ 1776 h 1934"/>
                  <a:gd name="T46" fmla="*/ 504 w 995"/>
                  <a:gd name="T47" fmla="*/ 1803 h 1934"/>
                  <a:gd name="T48" fmla="*/ 549 w 995"/>
                  <a:gd name="T49" fmla="*/ 1776 h 1934"/>
                  <a:gd name="T50" fmla="*/ 761 w 995"/>
                  <a:gd name="T51" fmla="*/ 1772 h 1934"/>
                  <a:gd name="T52" fmla="*/ 739 w 995"/>
                  <a:gd name="T53" fmla="*/ 1815 h 1934"/>
                  <a:gd name="T54" fmla="*/ 731 w 995"/>
                  <a:gd name="T55" fmla="*/ 1837 h 1934"/>
                  <a:gd name="T56" fmla="*/ 761 w 995"/>
                  <a:gd name="T57" fmla="*/ 1826 h 1934"/>
                  <a:gd name="T58" fmla="*/ 942 w 995"/>
                  <a:gd name="T59" fmla="*/ 339 h 1934"/>
                  <a:gd name="T60" fmla="*/ 168 w 995"/>
                  <a:gd name="T61" fmla="*/ 224 h 1934"/>
                  <a:gd name="T62" fmla="*/ 53 w 995"/>
                  <a:gd name="T63" fmla="*/ 1615 h 1934"/>
                  <a:gd name="T64" fmla="*/ 827 w 995"/>
                  <a:gd name="T65" fmla="*/ 1730 h 1934"/>
                  <a:gd name="T66" fmla="*/ 942 w 995"/>
                  <a:gd name="T67" fmla="*/ 339 h 1934"/>
                  <a:gd name="T68" fmla="*/ 0 w 995"/>
                  <a:gd name="T69" fmla="*/ 0 h 1934"/>
                  <a:gd name="T70" fmla="*/ 995 w 995"/>
                  <a:gd name="T71" fmla="*/ 193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995" h="1934">
                    <a:moveTo>
                      <a:pt x="779" y="1799"/>
                    </a:moveTo>
                    <a:cubicBezTo>
                      <a:pt x="779" y="1809"/>
                      <a:pt x="771" y="1817"/>
                      <a:pt x="761" y="1817"/>
                    </a:cubicBezTo>
                    <a:cubicBezTo>
                      <a:pt x="751" y="1817"/>
                      <a:pt x="744" y="1809"/>
                      <a:pt x="744" y="1799"/>
                    </a:cubicBezTo>
                    <a:cubicBezTo>
                      <a:pt x="744" y="1790"/>
                      <a:pt x="751" y="1782"/>
                      <a:pt x="761" y="1782"/>
                    </a:cubicBezTo>
                    <a:cubicBezTo>
                      <a:pt x="771" y="1782"/>
                      <a:pt x="779" y="1790"/>
                      <a:pt x="779" y="1799"/>
                    </a:cubicBezTo>
                    <a:close/>
                    <a:moveTo>
                      <a:pt x="995" y="179"/>
                    </a:moveTo>
                    <a:cubicBezTo>
                      <a:pt x="995" y="1751"/>
                      <a:pt x="995" y="1751"/>
                      <a:pt x="995" y="1751"/>
                    </a:cubicBezTo>
                    <a:cubicBezTo>
                      <a:pt x="995" y="1887"/>
                      <a:pt x="934" y="1923"/>
                      <a:pt x="694" y="1934"/>
                    </a:cubicBezTo>
                    <a:cubicBezTo>
                      <a:pt x="302" y="1934"/>
                      <a:pt x="302" y="1934"/>
                      <a:pt x="302" y="1934"/>
                    </a:cubicBezTo>
                    <a:cubicBezTo>
                      <a:pt x="62" y="1934"/>
                      <a:pt x="0" y="1883"/>
                      <a:pt x="0" y="1750"/>
                    </a:cubicBezTo>
                    <a:cubicBezTo>
                      <a:pt x="0" y="1632"/>
                      <a:pt x="0" y="1696"/>
                      <a:pt x="0" y="179"/>
                    </a:cubicBezTo>
                    <a:cubicBezTo>
                      <a:pt x="0" y="94"/>
                      <a:pt x="9" y="0"/>
                      <a:pt x="305" y="0"/>
                    </a:cubicBezTo>
                    <a:cubicBezTo>
                      <a:pt x="694" y="0"/>
                      <a:pt x="694" y="0"/>
                      <a:pt x="694" y="0"/>
                    </a:cubicBezTo>
                    <a:cubicBezTo>
                      <a:pt x="929" y="0"/>
                      <a:pt x="995" y="56"/>
                      <a:pt x="995" y="179"/>
                    </a:cubicBezTo>
                    <a:close/>
                    <a:moveTo>
                      <a:pt x="266" y="1804"/>
                    </a:moveTo>
                    <a:cubicBezTo>
                      <a:pt x="266" y="1802"/>
                      <a:pt x="265" y="1800"/>
                      <a:pt x="262" y="1800"/>
                    </a:cubicBezTo>
                    <a:cubicBezTo>
                      <a:pt x="223" y="1800"/>
                      <a:pt x="223" y="1800"/>
                      <a:pt x="223" y="1800"/>
                    </a:cubicBezTo>
                    <a:cubicBezTo>
                      <a:pt x="240" y="1782"/>
                      <a:pt x="240" y="1782"/>
                      <a:pt x="240" y="1782"/>
                    </a:cubicBezTo>
                    <a:cubicBezTo>
                      <a:pt x="234" y="1776"/>
                      <a:pt x="234" y="1776"/>
                      <a:pt x="234" y="1776"/>
                    </a:cubicBezTo>
                    <a:cubicBezTo>
                      <a:pt x="210" y="1801"/>
                      <a:pt x="210" y="1801"/>
                      <a:pt x="210" y="1801"/>
                    </a:cubicBezTo>
                    <a:cubicBezTo>
                      <a:pt x="209" y="1802"/>
                      <a:pt x="208" y="1803"/>
                      <a:pt x="208" y="1804"/>
                    </a:cubicBezTo>
                    <a:cubicBezTo>
                      <a:pt x="208" y="1805"/>
                      <a:pt x="209" y="1806"/>
                      <a:pt x="210" y="1807"/>
                    </a:cubicBezTo>
                    <a:cubicBezTo>
                      <a:pt x="235" y="1832"/>
                      <a:pt x="235" y="1832"/>
                      <a:pt x="235" y="1832"/>
                    </a:cubicBezTo>
                    <a:cubicBezTo>
                      <a:pt x="241" y="1826"/>
                      <a:pt x="241" y="1826"/>
                      <a:pt x="241" y="1826"/>
                    </a:cubicBezTo>
                    <a:cubicBezTo>
                      <a:pt x="223" y="1808"/>
                      <a:pt x="223" y="1808"/>
                      <a:pt x="223" y="1808"/>
                    </a:cubicBezTo>
                    <a:cubicBezTo>
                      <a:pt x="262" y="1808"/>
                      <a:pt x="262" y="1808"/>
                      <a:pt x="262" y="1808"/>
                    </a:cubicBezTo>
                    <a:cubicBezTo>
                      <a:pt x="265" y="1808"/>
                      <a:pt x="266" y="1806"/>
                      <a:pt x="266" y="1804"/>
                    </a:cubicBezTo>
                    <a:close/>
                    <a:moveTo>
                      <a:pt x="489" y="1835"/>
                    </a:moveTo>
                    <a:cubicBezTo>
                      <a:pt x="498" y="1805"/>
                      <a:pt x="498" y="1805"/>
                      <a:pt x="498" y="1805"/>
                    </a:cubicBezTo>
                    <a:cubicBezTo>
                      <a:pt x="490" y="1800"/>
                      <a:pt x="481" y="1796"/>
                      <a:pt x="463" y="1803"/>
                    </a:cubicBezTo>
                    <a:cubicBezTo>
                      <a:pt x="454" y="1831"/>
                      <a:pt x="454" y="1831"/>
                      <a:pt x="454" y="1831"/>
                    </a:cubicBezTo>
                    <a:cubicBezTo>
                      <a:pt x="454" y="1831"/>
                      <a:pt x="454" y="1831"/>
                      <a:pt x="454" y="1831"/>
                    </a:cubicBezTo>
                    <a:cubicBezTo>
                      <a:pt x="454" y="1832"/>
                      <a:pt x="454" y="1832"/>
                      <a:pt x="455" y="1832"/>
                    </a:cubicBezTo>
                    <a:cubicBezTo>
                      <a:pt x="455" y="1832"/>
                      <a:pt x="455" y="1832"/>
                      <a:pt x="455" y="1832"/>
                    </a:cubicBezTo>
                    <a:cubicBezTo>
                      <a:pt x="472" y="1826"/>
                      <a:pt x="481" y="1830"/>
                      <a:pt x="489" y="1835"/>
                    </a:cubicBezTo>
                    <a:close/>
                    <a:moveTo>
                      <a:pt x="499" y="1800"/>
                    </a:moveTo>
                    <a:cubicBezTo>
                      <a:pt x="509" y="1770"/>
                      <a:pt x="509" y="1770"/>
                      <a:pt x="509" y="1770"/>
                    </a:cubicBezTo>
                    <a:cubicBezTo>
                      <a:pt x="501" y="1765"/>
                      <a:pt x="492" y="1761"/>
                      <a:pt x="473" y="1768"/>
                    </a:cubicBezTo>
                    <a:cubicBezTo>
                      <a:pt x="464" y="1798"/>
                      <a:pt x="464" y="1798"/>
                      <a:pt x="464" y="1798"/>
                    </a:cubicBezTo>
                    <a:cubicBezTo>
                      <a:pt x="483" y="1791"/>
                      <a:pt x="491" y="1795"/>
                      <a:pt x="499" y="1800"/>
                    </a:cubicBezTo>
                    <a:close/>
                    <a:moveTo>
                      <a:pt x="538" y="1810"/>
                    </a:moveTo>
                    <a:cubicBezTo>
                      <a:pt x="519" y="1817"/>
                      <a:pt x="511" y="1813"/>
                      <a:pt x="503" y="1808"/>
                    </a:cubicBezTo>
                    <a:cubicBezTo>
                      <a:pt x="494" y="1838"/>
                      <a:pt x="494" y="1838"/>
                      <a:pt x="494" y="1838"/>
                    </a:cubicBezTo>
                    <a:cubicBezTo>
                      <a:pt x="502" y="1843"/>
                      <a:pt x="510" y="1847"/>
                      <a:pt x="529" y="1840"/>
                    </a:cubicBezTo>
                    <a:lnTo>
                      <a:pt x="538" y="1810"/>
                    </a:lnTo>
                    <a:close/>
                    <a:moveTo>
                      <a:pt x="549" y="1776"/>
                    </a:moveTo>
                    <a:cubicBezTo>
                      <a:pt x="530" y="1783"/>
                      <a:pt x="521" y="1779"/>
                      <a:pt x="513" y="1774"/>
                    </a:cubicBezTo>
                    <a:cubicBezTo>
                      <a:pt x="504" y="1803"/>
                      <a:pt x="504" y="1803"/>
                      <a:pt x="504" y="1803"/>
                    </a:cubicBezTo>
                    <a:cubicBezTo>
                      <a:pt x="512" y="1808"/>
                      <a:pt x="521" y="1812"/>
                      <a:pt x="540" y="1805"/>
                    </a:cubicBezTo>
                    <a:lnTo>
                      <a:pt x="549" y="1776"/>
                    </a:lnTo>
                    <a:close/>
                    <a:moveTo>
                      <a:pt x="788" y="1799"/>
                    </a:moveTo>
                    <a:cubicBezTo>
                      <a:pt x="788" y="1784"/>
                      <a:pt x="776" y="1772"/>
                      <a:pt x="761" y="1772"/>
                    </a:cubicBezTo>
                    <a:cubicBezTo>
                      <a:pt x="746" y="1772"/>
                      <a:pt x="734" y="1784"/>
                      <a:pt x="734" y="1799"/>
                    </a:cubicBezTo>
                    <a:cubicBezTo>
                      <a:pt x="734" y="1805"/>
                      <a:pt x="736" y="1810"/>
                      <a:pt x="739" y="1815"/>
                    </a:cubicBezTo>
                    <a:cubicBezTo>
                      <a:pt x="724" y="1830"/>
                      <a:pt x="724" y="1830"/>
                      <a:pt x="724" y="1830"/>
                    </a:cubicBezTo>
                    <a:cubicBezTo>
                      <a:pt x="731" y="1837"/>
                      <a:pt x="731" y="1837"/>
                      <a:pt x="731" y="1837"/>
                    </a:cubicBezTo>
                    <a:cubicBezTo>
                      <a:pt x="746" y="1821"/>
                      <a:pt x="746" y="1821"/>
                      <a:pt x="746" y="1821"/>
                    </a:cubicBezTo>
                    <a:cubicBezTo>
                      <a:pt x="750" y="1824"/>
                      <a:pt x="755" y="1826"/>
                      <a:pt x="761" y="1826"/>
                    </a:cubicBezTo>
                    <a:cubicBezTo>
                      <a:pt x="776" y="1826"/>
                      <a:pt x="788" y="1814"/>
                      <a:pt x="788" y="1799"/>
                    </a:cubicBezTo>
                    <a:close/>
                    <a:moveTo>
                      <a:pt x="942" y="339"/>
                    </a:moveTo>
                    <a:cubicBezTo>
                      <a:pt x="942" y="275"/>
                      <a:pt x="890" y="224"/>
                      <a:pt x="827" y="224"/>
                    </a:cubicBezTo>
                    <a:cubicBezTo>
                      <a:pt x="168" y="224"/>
                      <a:pt x="168" y="224"/>
                      <a:pt x="168" y="224"/>
                    </a:cubicBezTo>
                    <a:cubicBezTo>
                      <a:pt x="105" y="224"/>
                      <a:pt x="53" y="275"/>
                      <a:pt x="53" y="339"/>
                    </a:cubicBezTo>
                    <a:cubicBezTo>
                      <a:pt x="53" y="1615"/>
                      <a:pt x="53" y="1615"/>
                      <a:pt x="53" y="1615"/>
                    </a:cubicBezTo>
                    <a:cubicBezTo>
                      <a:pt x="53" y="1679"/>
                      <a:pt x="105" y="1730"/>
                      <a:pt x="168" y="1730"/>
                    </a:cubicBezTo>
                    <a:cubicBezTo>
                      <a:pt x="827" y="1730"/>
                      <a:pt x="827" y="1730"/>
                      <a:pt x="827" y="1730"/>
                    </a:cubicBezTo>
                    <a:cubicBezTo>
                      <a:pt x="890" y="1730"/>
                      <a:pt x="942" y="1679"/>
                      <a:pt x="942" y="1615"/>
                    </a:cubicBezTo>
                    <a:lnTo>
                      <a:pt x="942" y="339"/>
                    </a:lnTo>
                    <a:close/>
                  </a:path>
                </a:pathLst>
              </a:custGeom>
              <a:grpFill/>
              <a:ln w="9525">
                <a:solidFill>
                  <a:srgbClr val="00BCF2"/>
                </a:solidFill>
                <a:round/>
                <a:headEnd/>
                <a:tailEnd/>
              </a:ln>
            </p:spPr>
            <p:txBody>
              <a:bodyPr lIns="0" tIns="93236" rIns="186472" bIns="93236" anchor="ctr"/>
              <a:lstStyle/>
              <a:p>
                <a:endParaRPr lang="zh-CN" altLang="en-US" sz="7200"/>
              </a:p>
            </p:txBody>
          </p:sp>
          <p:pic>
            <p:nvPicPr>
              <p:cNvPr id="115" name="Picture 3" descr="F:\MyPhotos\Logos\Android_B_withBug_060311.png"/>
              <p:cNvPicPr>
                <a:picLocks noChangeAspect="1" noChangeArrowheads="1"/>
              </p:cNvPicPr>
              <p:nvPr/>
            </p:nvPicPr>
            <p:blipFill>
              <a:blip r:embed="rId4" cstate="print">
                <a:grayscl/>
                <a:biLevel thresh="50000"/>
                <a:extLst>
                  <a:ext uri="{28A0092B-C50C-407E-A947-70E740481C1C}">
                    <a14:useLocalDpi xmlns:a14="http://schemas.microsoft.com/office/drawing/2010/main" val="0"/>
                  </a:ext>
                </a:extLst>
              </a:blip>
              <a:srcRect/>
              <a:stretch>
                <a:fillRect/>
              </a:stretch>
            </p:blipFill>
            <p:spPr bwMode="auto">
              <a:xfrm>
                <a:off x="44323" y="146842"/>
                <a:ext cx="159728" cy="176784"/>
              </a:xfrm>
              <a:prstGeom prst="rect">
                <a:avLst/>
              </a:prstGeom>
              <a:grpFill/>
              <a:ln w="9525">
                <a:solidFill>
                  <a:srgbClr val="00BCF2"/>
                </a:solidFill>
                <a:miter lim="800000"/>
                <a:headEnd/>
                <a:tailEnd/>
              </a:ln>
            </p:spPr>
          </p:pic>
          <p:sp>
            <p:nvSpPr>
              <p:cNvPr id="116" name="Rectangle 33"/>
              <p:cNvSpPr>
                <a:spLocks noChangeArrowheads="1"/>
              </p:cNvSpPr>
              <p:nvPr/>
            </p:nvSpPr>
            <p:spPr bwMode="auto">
              <a:xfrm>
                <a:off x="40106" y="401036"/>
                <a:ext cx="166700" cy="45719"/>
              </a:xfrm>
              <a:prstGeom prst="rect">
                <a:avLst/>
              </a:prstGeom>
              <a:grpFill/>
              <a:ln w="9525">
                <a:solidFill>
                  <a:srgbClr val="00BCF2"/>
                </a:solidFill>
                <a:miter lim="800000"/>
                <a:headEnd/>
                <a:tailEnd/>
              </a:ln>
            </p:spPr>
            <p:txBody>
              <a:bodyPr lIns="373018" tIns="298415" rIns="373018" bIns="298415"/>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spcBef>
                    <a:spcPct val="0"/>
                  </a:spcBef>
                  <a:buSzTx/>
                  <a:buFont typeface="Arial" panose="020B0604020202020204" pitchFamily="34" charset="0"/>
                  <a:buNone/>
                </a:pPr>
                <a:endParaRPr lang="zh-CN" altLang="zh-CN">
                  <a:latin typeface="Impact" panose="020B0806030902050204" pitchFamily="34" charset="0"/>
                  <a:ea typeface="宋体" panose="02010600030101010101" pitchFamily="2" charset="-122"/>
                </a:endParaRPr>
              </a:p>
            </p:txBody>
          </p:sp>
        </p:grpSp>
        <p:grpSp>
          <p:nvGrpSpPr>
            <p:cNvPr id="96" name="Group 13"/>
            <p:cNvGrpSpPr>
              <a:grpSpLocks/>
            </p:cNvGrpSpPr>
            <p:nvPr/>
          </p:nvGrpSpPr>
          <p:grpSpPr bwMode="auto">
            <a:xfrm>
              <a:off x="711987" y="0"/>
              <a:ext cx="260362" cy="458993"/>
              <a:chOff x="0" y="0"/>
              <a:chExt cx="255280" cy="450034"/>
            </a:xfrm>
            <a:grpFill/>
          </p:grpSpPr>
          <p:sp>
            <p:nvSpPr>
              <p:cNvPr id="109" name="Freeform 6"/>
              <p:cNvSpPr>
                <a:spLocks noChangeAspect="1" noEditPoints="1"/>
              </p:cNvSpPr>
              <p:nvPr/>
            </p:nvSpPr>
            <p:spPr bwMode="auto">
              <a:xfrm>
                <a:off x="0" y="0"/>
                <a:ext cx="255280" cy="450034"/>
              </a:xfrm>
              <a:custGeom>
                <a:avLst/>
                <a:gdLst>
                  <a:gd name="T0" fmla="*/ 761 w 995"/>
                  <a:gd name="T1" fmla="*/ 1817 h 1934"/>
                  <a:gd name="T2" fmla="*/ 761 w 995"/>
                  <a:gd name="T3" fmla="*/ 1782 h 1934"/>
                  <a:gd name="T4" fmla="*/ 995 w 995"/>
                  <a:gd name="T5" fmla="*/ 179 h 1934"/>
                  <a:gd name="T6" fmla="*/ 694 w 995"/>
                  <a:gd name="T7" fmla="*/ 1934 h 1934"/>
                  <a:gd name="T8" fmla="*/ 0 w 995"/>
                  <a:gd name="T9" fmla="*/ 1750 h 1934"/>
                  <a:gd name="T10" fmla="*/ 305 w 995"/>
                  <a:gd name="T11" fmla="*/ 0 h 1934"/>
                  <a:gd name="T12" fmla="*/ 995 w 995"/>
                  <a:gd name="T13" fmla="*/ 179 h 1934"/>
                  <a:gd name="T14" fmla="*/ 262 w 995"/>
                  <a:gd name="T15" fmla="*/ 1800 h 1934"/>
                  <a:gd name="T16" fmla="*/ 240 w 995"/>
                  <a:gd name="T17" fmla="*/ 1782 h 1934"/>
                  <a:gd name="T18" fmla="*/ 210 w 995"/>
                  <a:gd name="T19" fmla="*/ 1801 h 1934"/>
                  <a:gd name="T20" fmla="*/ 210 w 995"/>
                  <a:gd name="T21" fmla="*/ 1807 h 1934"/>
                  <a:gd name="T22" fmla="*/ 241 w 995"/>
                  <a:gd name="T23" fmla="*/ 1826 h 1934"/>
                  <a:gd name="T24" fmla="*/ 262 w 995"/>
                  <a:gd name="T25" fmla="*/ 1808 h 1934"/>
                  <a:gd name="T26" fmla="*/ 489 w 995"/>
                  <a:gd name="T27" fmla="*/ 1835 h 1934"/>
                  <a:gd name="T28" fmla="*/ 463 w 995"/>
                  <a:gd name="T29" fmla="*/ 1803 h 1934"/>
                  <a:gd name="T30" fmla="*/ 454 w 995"/>
                  <a:gd name="T31" fmla="*/ 1831 h 1934"/>
                  <a:gd name="T32" fmla="*/ 455 w 995"/>
                  <a:gd name="T33" fmla="*/ 1832 h 1934"/>
                  <a:gd name="T34" fmla="*/ 499 w 995"/>
                  <a:gd name="T35" fmla="*/ 1800 h 1934"/>
                  <a:gd name="T36" fmla="*/ 473 w 995"/>
                  <a:gd name="T37" fmla="*/ 1768 h 1934"/>
                  <a:gd name="T38" fmla="*/ 499 w 995"/>
                  <a:gd name="T39" fmla="*/ 1800 h 1934"/>
                  <a:gd name="T40" fmla="*/ 503 w 995"/>
                  <a:gd name="T41" fmla="*/ 1808 h 1934"/>
                  <a:gd name="T42" fmla="*/ 529 w 995"/>
                  <a:gd name="T43" fmla="*/ 1840 h 1934"/>
                  <a:gd name="T44" fmla="*/ 549 w 995"/>
                  <a:gd name="T45" fmla="*/ 1776 h 1934"/>
                  <a:gd name="T46" fmla="*/ 504 w 995"/>
                  <a:gd name="T47" fmla="*/ 1803 h 1934"/>
                  <a:gd name="T48" fmla="*/ 549 w 995"/>
                  <a:gd name="T49" fmla="*/ 1776 h 1934"/>
                  <a:gd name="T50" fmla="*/ 761 w 995"/>
                  <a:gd name="T51" fmla="*/ 1772 h 1934"/>
                  <a:gd name="T52" fmla="*/ 739 w 995"/>
                  <a:gd name="T53" fmla="*/ 1815 h 1934"/>
                  <a:gd name="T54" fmla="*/ 731 w 995"/>
                  <a:gd name="T55" fmla="*/ 1837 h 1934"/>
                  <a:gd name="T56" fmla="*/ 761 w 995"/>
                  <a:gd name="T57" fmla="*/ 1826 h 1934"/>
                  <a:gd name="T58" fmla="*/ 942 w 995"/>
                  <a:gd name="T59" fmla="*/ 339 h 1934"/>
                  <a:gd name="T60" fmla="*/ 168 w 995"/>
                  <a:gd name="T61" fmla="*/ 224 h 1934"/>
                  <a:gd name="T62" fmla="*/ 53 w 995"/>
                  <a:gd name="T63" fmla="*/ 1615 h 1934"/>
                  <a:gd name="T64" fmla="*/ 827 w 995"/>
                  <a:gd name="T65" fmla="*/ 1730 h 1934"/>
                  <a:gd name="T66" fmla="*/ 942 w 995"/>
                  <a:gd name="T67" fmla="*/ 339 h 1934"/>
                  <a:gd name="T68" fmla="*/ 0 w 995"/>
                  <a:gd name="T69" fmla="*/ 0 h 1934"/>
                  <a:gd name="T70" fmla="*/ 995 w 995"/>
                  <a:gd name="T71" fmla="*/ 193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995" h="1934">
                    <a:moveTo>
                      <a:pt x="779" y="1799"/>
                    </a:moveTo>
                    <a:cubicBezTo>
                      <a:pt x="779" y="1809"/>
                      <a:pt x="771" y="1817"/>
                      <a:pt x="761" y="1817"/>
                    </a:cubicBezTo>
                    <a:cubicBezTo>
                      <a:pt x="751" y="1817"/>
                      <a:pt x="744" y="1809"/>
                      <a:pt x="744" y="1799"/>
                    </a:cubicBezTo>
                    <a:cubicBezTo>
                      <a:pt x="744" y="1790"/>
                      <a:pt x="751" y="1782"/>
                      <a:pt x="761" y="1782"/>
                    </a:cubicBezTo>
                    <a:cubicBezTo>
                      <a:pt x="771" y="1782"/>
                      <a:pt x="779" y="1790"/>
                      <a:pt x="779" y="1799"/>
                    </a:cubicBezTo>
                    <a:close/>
                    <a:moveTo>
                      <a:pt x="995" y="179"/>
                    </a:moveTo>
                    <a:cubicBezTo>
                      <a:pt x="995" y="1751"/>
                      <a:pt x="995" y="1751"/>
                      <a:pt x="995" y="1751"/>
                    </a:cubicBezTo>
                    <a:cubicBezTo>
                      <a:pt x="995" y="1887"/>
                      <a:pt x="934" y="1923"/>
                      <a:pt x="694" y="1934"/>
                    </a:cubicBezTo>
                    <a:cubicBezTo>
                      <a:pt x="302" y="1934"/>
                      <a:pt x="302" y="1934"/>
                      <a:pt x="302" y="1934"/>
                    </a:cubicBezTo>
                    <a:cubicBezTo>
                      <a:pt x="62" y="1934"/>
                      <a:pt x="0" y="1883"/>
                      <a:pt x="0" y="1750"/>
                    </a:cubicBezTo>
                    <a:cubicBezTo>
                      <a:pt x="0" y="1632"/>
                      <a:pt x="0" y="1696"/>
                      <a:pt x="0" y="179"/>
                    </a:cubicBezTo>
                    <a:cubicBezTo>
                      <a:pt x="0" y="94"/>
                      <a:pt x="9" y="0"/>
                      <a:pt x="305" y="0"/>
                    </a:cubicBezTo>
                    <a:cubicBezTo>
                      <a:pt x="694" y="0"/>
                      <a:pt x="694" y="0"/>
                      <a:pt x="694" y="0"/>
                    </a:cubicBezTo>
                    <a:cubicBezTo>
                      <a:pt x="929" y="0"/>
                      <a:pt x="995" y="56"/>
                      <a:pt x="995" y="179"/>
                    </a:cubicBezTo>
                    <a:close/>
                    <a:moveTo>
                      <a:pt x="266" y="1804"/>
                    </a:moveTo>
                    <a:cubicBezTo>
                      <a:pt x="266" y="1802"/>
                      <a:pt x="265" y="1800"/>
                      <a:pt x="262" y="1800"/>
                    </a:cubicBezTo>
                    <a:cubicBezTo>
                      <a:pt x="223" y="1800"/>
                      <a:pt x="223" y="1800"/>
                      <a:pt x="223" y="1800"/>
                    </a:cubicBezTo>
                    <a:cubicBezTo>
                      <a:pt x="240" y="1782"/>
                      <a:pt x="240" y="1782"/>
                      <a:pt x="240" y="1782"/>
                    </a:cubicBezTo>
                    <a:cubicBezTo>
                      <a:pt x="234" y="1776"/>
                      <a:pt x="234" y="1776"/>
                      <a:pt x="234" y="1776"/>
                    </a:cubicBezTo>
                    <a:cubicBezTo>
                      <a:pt x="210" y="1801"/>
                      <a:pt x="210" y="1801"/>
                      <a:pt x="210" y="1801"/>
                    </a:cubicBezTo>
                    <a:cubicBezTo>
                      <a:pt x="209" y="1802"/>
                      <a:pt x="208" y="1803"/>
                      <a:pt x="208" y="1804"/>
                    </a:cubicBezTo>
                    <a:cubicBezTo>
                      <a:pt x="208" y="1805"/>
                      <a:pt x="209" y="1806"/>
                      <a:pt x="210" y="1807"/>
                    </a:cubicBezTo>
                    <a:cubicBezTo>
                      <a:pt x="235" y="1832"/>
                      <a:pt x="235" y="1832"/>
                      <a:pt x="235" y="1832"/>
                    </a:cubicBezTo>
                    <a:cubicBezTo>
                      <a:pt x="241" y="1826"/>
                      <a:pt x="241" y="1826"/>
                      <a:pt x="241" y="1826"/>
                    </a:cubicBezTo>
                    <a:cubicBezTo>
                      <a:pt x="223" y="1808"/>
                      <a:pt x="223" y="1808"/>
                      <a:pt x="223" y="1808"/>
                    </a:cubicBezTo>
                    <a:cubicBezTo>
                      <a:pt x="262" y="1808"/>
                      <a:pt x="262" y="1808"/>
                      <a:pt x="262" y="1808"/>
                    </a:cubicBezTo>
                    <a:cubicBezTo>
                      <a:pt x="265" y="1808"/>
                      <a:pt x="266" y="1806"/>
                      <a:pt x="266" y="1804"/>
                    </a:cubicBezTo>
                    <a:close/>
                    <a:moveTo>
                      <a:pt x="489" y="1835"/>
                    </a:moveTo>
                    <a:cubicBezTo>
                      <a:pt x="498" y="1805"/>
                      <a:pt x="498" y="1805"/>
                      <a:pt x="498" y="1805"/>
                    </a:cubicBezTo>
                    <a:cubicBezTo>
                      <a:pt x="490" y="1800"/>
                      <a:pt x="481" y="1796"/>
                      <a:pt x="463" y="1803"/>
                    </a:cubicBezTo>
                    <a:cubicBezTo>
                      <a:pt x="454" y="1831"/>
                      <a:pt x="454" y="1831"/>
                      <a:pt x="454" y="1831"/>
                    </a:cubicBezTo>
                    <a:cubicBezTo>
                      <a:pt x="454" y="1831"/>
                      <a:pt x="454" y="1831"/>
                      <a:pt x="454" y="1831"/>
                    </a:cubicBezTo>
                    <a:cubicBezTo>
                      <a:pt x="454" y="1832"/>
                      <a:pt x="454" y="1832"/>
                      <a:pt x="455" y="1832"/>
                    </a:cubicBezTo>
                    <a:cubicBezTo>
                      <a:pt x="455" y="1832"/>
                      <a:pt x="455" y="1832"/>
                      <a:pt x="455" y="1832"/>
                    </a:cubicBezTo>
                    <a:cubicBezTo>
                      <a:pt x="472" y="1826"/>
                      <a:pt x="481" y="1830"/>
                      <a:pt x="489" y="1835"/>
                    </a:cubicBezTo>
                    <a:close/>
                    <a:moveTo>
                      <a:pt x="499" y="1800"/>
                    </a:moveTo>
                    <a:cubicBezTo>
                      <a:pt x="509" y="1770"/>
                      <a:pt x="509" y="1770"/>
                      <a:pt x="509" y="1770"/>
                    </a:cubicBezTo>
                    <a:cubicBezTo>
                      <a:pt x="501" y="1765"/>
                      <a:pt x="492" y="1761"/>
                      <a:pt x="473" y="1768"/>
                    </a:cubicBezTo>
                    <a:cubicBezTo>
                      <a:pt x="464" y="1798"/>
                      <a:pt x="464" y="1798"/>
                      <a:pt x="464" y="1798"/>
                    </a:cubicBezTo>
                    <a:cubicBezTo>
                      <a:pt x="483" y="1791"/>
                      <a:pt x="491" y="1795"/>
                      <a:pt x="499" y="1800"/>
                    </a:cubicBezTo>
                    <a:close/>
                    <a:moveTo>
                      <a:pt x="538" y="1810"/>
                    </a:moveTo>
                    <a:cubicBezTo>
                      <a:pt x="519" y="1817"/>
                      <a:pt x="511" y="1813"/>
                      <a:pt x="503" y="1808"/>
                    </a:cubicBezTo>
                    <a:cubicBezTo>
                      <a:pt x="494" y="1838"/>
                      <a:pt x="494" y="1838"/>
                      <a:pt x="494" y="1838"/>
                    </a:cubicBezTo>
                    <a:cubicBezTo>
                      <a:pt x="502" y="1843"/>
                      <a:pt x="510" y="1847"/>
                      <a:pt x="529" y="1840"/>
                    </a:cubicBezTo>
                    <a:lnTo>
                      <a:pt x="538" y="1810"/>
                    </a:lnTo>
                    <a:close/>
                    <a:moveTo>
                      <a:pt x="549" y="1776"/>
                    </a:moveTo>
                    <a:cubicBezTo>
                      <a:pt x="530" y="1783"/>
                      <a:pt x="521" y="1779"/>
                      <a:pt x="513" y="1774"/>
                    </a:cubicBezTo>
                    <a:cubicBezTo>
                      <a:pt x="504" y="1803"/>
                      <a:pt x="504" y="1803"/>
                      <a:pt x="504" y="1803"/>
                    </a:cubicBezTo>
                    <a:cubicBezTo>
                      <a:pt x="512" y="1808"/>
                      <a:pt x="521" y="1812"/>
                      <a:pt x="540" y="1805"/>
                    </a:cubicBezTo>
                    <a:lnTo>
                      <a:pt x="549" y="1776"/>
                    </a:lnTo>
                    <a:close/>
                    <a:moveTo>
                      <a:pt x="788" y="1799"/>
                    </a:moveTo>
                    <a:cubicBezTo>
                      <a:pt x="788" y="1784"/>
                      <a:pt x="776" y="1772"/>
                      <a:pt x="761" y="1772"/>
                    </a:cubicBezTo>
                    <a:cubicBezTo>
                      <a:pt x="746" y="1772"/>
                      <a:pt x="734" y="1784"/>
                      <a:pt x="734" y="1799"/>
                    </a:cubicBezTo>
                    <a:cubicBezTo>
                      <a:pt x="734" y="1805"/>
                      <a:pt x="736" y="1810"/>
                      <a:pt x="739" y="1815"/>
                    </a:cubicBezTo>
                    <a:cubicBezTo>
                      <a:pt x="724" y="1830"/>
                      <a:pt x="724" y="1830"/>
                      <a:pt x="724" y="1830"/>
                    </a:cubicBezTo>
                    <a:cubicBezTo>
                      <a:pt x="731" y="1837"/>
                      <a:pt x="731" y="1837"/>
                      <a:pt x="731" y="1837"/>
                    </a:cubicBezTo>
                    <a:cubicBezTo>
                      <a:pt x="746" y="1821"/>
                      <a:pt x="746" y="1821"/>
                      <a:pt x="746" y="1821"/>
                    </a:cubicBezTo>
                    <a:cubicBezTo>
                      <a:pt x="750" y="1824"/>
                      <a:pt x="755" y="1826"/>
                      <a:pt x="761" y="1826"/>
                    </a:cubicBezTo>
                    <a:cubicBezTo>
                      <a:pt x="776" y="1826"/>
                      <a:pt x="788" y="1814"/>
                      <a:pt x="788" y="1799"/>
                    </a:cubicBezTo>
                    <a:close/>
                    <a:moveTo>
                      <a:pt x="942" y="339"/>
                    </a:moveTo>
                    <a:cubicBezTo>
                      <a:pt x="942" y="275"/>
                      <a:pt x="890" y="224"/>
                      <a:pt x="827" y="224"/>
                    </a:cubicBezTo>
                    <a:cubicBezTo>
                      <a:pt x="168" y="224"/>
                      <a:pt x="168" y="224"/>
                      <a:pt x="168" y="224"/>
                    </a:cubicBezTo>
                    <a:cubicBezTo>
                      <a:pt x="105" y="224"/>
                      <a:pt x="53" y="275"/>
                      <a:pt x="53" y="339"/>
                    </a:cubicBezTo>
                    <a:cubicBezTo>
                      <a:pt x="53" y="1615"/>
                      <a:pt x="53" y="1615"/>
                      <a:pt x="53" y="1615"/>
                    </a:cubicBezTo>
                    <a:cubicBezTo>
                      <a:pt x="53" y="1679"/>
                      <a:pt x="105" y="1730"/>
                      <a:pt x="168" y="1730"/>
                    </a:cubicBezTo>
                    <a:cubicBezTo>
                      <a:pt x="827" y="1730"/>
                      <a:pt x="827" y="1730"/>
                      <a:pt x="827" y="1730"/>
                    </a:cubicBezTo>
                    <a:cubicBezTo>
                      <a:pt x="890" y="1730"/>
                      <a:pt x="942" y="1679"/>
                      <a:pt x="942" y="1615"/>
                    </a:cubicBezTo>
                    <a:lnTo>
                      <a:pt x="942" y="339"/>
                    </a:lnTo>
                    <a:close/>
                  </a:path>
                </a:pathLst>
              </a:custGeom>
              <a:grpFill/>
              <a:ln w="10795" cap="flat" cmpd="sng">
                <a:solidFill>
                  <a:srgbClr val="00BCF2"/>
                </a:solidFill>
                <a:round/>
                <a:headEnd/>
                <a:tailEnd/>
              </a:ln>
            </p:spPr>
            <p:txBody>
              <a:bodyPr lIns="0" tIns="93236" rIns="186472" bIns="93236" anchor="ctr"/>
              <a:lstStyle/>
              <a:p>
                <a:endParaRPr lang="zh-CN" altLang="en-US" sz="7200"/>
              </a:p>
            </p:txBody>
          </p:sp>
          <p:sp>
            <p:nvSpPr>
              <p:cNvPr id="110" name="Rectangle 27"/>
              <p:cNvSpPr>
                <a:spLocks noChangeArrowheads="1"/>
              </p:cNvSpPr>
              <p:nvPr/>
            </p:nvSpPr>
            <p:spPr bwMode="auto">
              <a:xfrm>
                <a:off x="34711" y="398151"/>
                <a:ext cx="191446" cy="45719"/>
              </a:xfrm>
              <a:prstGeom prst="rect">
                <a:avLst/>
              </a:prstGeom>
              <a:grpFill/>
              <a:ln w="9525">
                <a:solidFill>
                  <a:srgbClr val="00BCF2"/>
                </a:solidFill>
                <a:miter lim="800000"/>
                <a:headEnd/>
                <a:tailEnd/>
              </a:ln>
            </p:spPr>
            <p:txBody>
              <a:bodyPr lIns="373018" tIns="298415" rIns="373018" bIns="298415"/>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spcBef>
                    <a:spcPct val="0"/>
                  </a:spcBef>
                  <a:buSzTx/>
                  <a:buFont typeface="Arial" panose="020B0604020202020204" pitchFamily="34" charset="0"/>
                  <a:buNone/>
                </a:pPr>
                <a:endParaRPr lang="zh-CN" altLang="zh-CN">
                  <a:latin typeface="Impact" panose="020B0806030902050204" pitchFamily="34" charset="0"/>
                  <a:ea typeface="宋体" panose="02010600030101010101" pitchFamily="2" charset="-122"/>
                </a:endParaRPr>
              </a:p>
            </p:txBody>
          </p:sp>
          <p:grpSp>
            <p:nvGrpSpPr>
              <p:cNvPr id="111" name="Group 28"/>
              <p:cNvGrpSpPr>
                <a:grpSpLocks/>
              </p:cNvGrpSpPr>
              <p:nvPr/>
            </p:nvGrpSpPr>
            <p:grpSpPr bwMode="auto">
              <a:xfrm rot="-377261">
                <a:off x="77486" y="154312"/>
                <a:ext cx="100307" cy="138680"/>
                <a:chOff x="0" y="0"/>
                <a:chExt cx="100307" cy="138680"/>
              </a:xfrm>
              <a:grpFill/>
            </p:grpSpPr>
            <p:sp>
              <p:nvSpPr>
                <p:cNvPr id="112" name="Freeform 43"/>
                <p:cNvSpPr>
                  <a:spLocks/>
                </p:cNvSpPr>
                <p:nvPr/>
              </p:nvSpPr>
              <p:spPr bwMode="auto">
                <a:xfrm>
                  <a:off x="53856" y="0"/>
                  <a:ext cx="30967" cy="26928"/>
                </a:xfrm>
                <a:custGeom>
                  <a:avLst/>
                  <a:gdLst>
                    <a:gd name="T0" fmla="*/ 68 w 68"/>
                    <a:gd name="T1" fmla="*/ 0 h 60"/>
                    <a:gd name="T2" fmla="*/ 67 w 68"/>
                    <a:gd name="T3" fmla="*/ 10 h 60"/>
                    <a:gd name="T4" fmla="*/ 64 w 68"/>
                    <a:gd name="T5" fmla="*/ 19 h 60"/>
                    <a:gd name="T6" fmla="*/ 61 w 68"/>
                    <a:gd name="T7" fmla="*/ 27 h 60"/>
                    <a:gd name="T8" fmla="*/ 56 w 68"/>
                    <a:gd name="T9" fmla="*/ 35 h 60"/>
                    <a:gd name="T10" fmla="*/ 44 w 68"/>
                    <a:gd name="T11" fmla="*/ 46 h 60"/>
                    <a:gd name="T12" fmla="*/ 31 w 68"/>
                    <a:gd name="T13" fmla="*/ 54 h 60"/>
                    <a:gd name="T14" fmla="*/ 17 w 68"/>
                    <a:gd name="T15" fmla="*/ 59 h 60"/>
                    <a:gd name="T16" fmla="*/ 2 w 68"/>
                    <a:gd name="T17" fmla="*/ 60 h 60"/>
                    <a:gd name="T18" fmla="*/ 2 w 68"/>
                    <a:gd name="T19" fmla="*/ 60 h 60"/>
                    <a:gd name="T20" fmla="*/ 1 w 68"/>
                    <a:gd name="T21" fmla="*/ 60 h 60"/>
                    <a:gd name="T22" fmla="*/ 0 w 68"/>
                    <a:gd name="T23" fmla="*/ 60 h 60"/>
                    <a:gd name="T24" fmla="*/ 0 w 68"/>
                    <a:gd name="T25" fmla="*/ 60 h 60"/>
                    <a:gd name="T26" fmla="*/ 0 w 68"/>
                    <a:gd name="T27" fmla="*/ 57 h 60"/>
                    <a:gd name="T28" fmla="*/ 0 w 68"/>
                    <a:gd name="T29" fmla="*/ 54 h 60"/>
                    <a:gd name="T30" fmla="*/ 0 w 68"/>
                    <a:gd name="T31" fmla="*/ 51 h 60"/>
                    <a:gd name="T32" fmla="*/ 0 w 68"/>
                    <a:gd name="T33" fmla="*/ 48 h 60"/>
                    <a:gd name="T34" fmla="*/ 5 w 68"/>
                    <a:gd name="T35" fmla="*/ 39 h 60"/>
                    <a:gd name="T36" fmla="*/ 10 w 68"/>
                    <a:gd name="T37" fmla="*/ 31 h 60"/>
                    <a:gd name="T38" fmla="*/ 16 w 68"/>
                    <a:gd name="T39" fmla="*/ 25 h 60"/>
                    <a:gd name="T40" fmla="*/ 22 w 68"/>
                    <a:gd name="T41" fmla="*/ 19 h 60"/>
                    <a:gd name="T42" fmla="*/ 32 w 68"/>
                    <a:gd name="T43" fmla="*/ 11 h 60"/>
                    <a:gd name="T44" fmla="*/ 44 w 68"/>
                    <a:gd name="T45" fmla="*/ 5 h 60"/>
                    <a:gd name="T46" fmla="*/ 56 w 68"/>
                    <a:gd name="T47" fmla="*/ 2 h 60"/>
                    <a:gd name="T48" fmla="*/ 68 w 68"/>
                    <a:gd name="T49" fmla="*/ 0 h 60"/>
                    <a:gd name="T50" fmla="*/ 0 w 68"/>
                    <a:gd name="T51" fmla="*/ 0 h 60"/>
                    <a:gd name="T52" fmla="*/ 68 w 68"/>
                    <a:gd name="T5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68" h="60">
                      <a:moveTo>
                        <a:pt x="68" y="0"/>
                      </a:moveTo>
                      <a:cubicBezTo>
                        <a:pt x="68" y="4"/>
                        <a:pt x="67" y="7"/>
                        <a:pt x="67" y="10"/>
                      </a:cubicBezTo>
                      <a:cubicBezTo>
                        <a:pt x="66" y="13"/>
                        <a:pt x="65" y="16"/>
                        <a:pt x="64" y="19"/>
                      </a:cubicBezTo>
                      <a:cubicBezTo>
                        <a:pt x="63" y="22"/>
                        <a:pt x="62" y="24"/>
                        <a:pt x="61" y="27"/>
                      </a:cubicBezTo>
                      <a:cubicBezTo>
                        <a:pt x="59" y="30"/>
                        <a:pt x="58" y="33"/>
                        <a:pt x="56" y="35"/>
                      </a:cubicBezTo>
                      <a:cubicBezTo>
                        <a:pt x="53" y="39"/>
                        <a:pt x="49" y="43"/>
                        <a:pt x="44" y="46"/>
                      </a:cubicBezTo>
                      <a:cubicBezTo>
                        <a:pt x="40" y="49"/>
                        <a:pt x="36" y="52"/>
                        <a:pt x="31" y="54"/>
                      </a:cubicBezTo>
                      <a:cubicBezTo>
                        <a:pt x="26" y="56"/>
                        <a:pt x="22" y="58"/>
                        <a:pt x="17" y="59"/>
                      </a:cubicBezTo>
                      <a:cubicBezTo>
                        <a:pt x="12" y="60"/>
                        <a:pt x="7" y="60"/>
                        <a:pt x="2" y="60"/>
                      </a:cubicBezTo>
                      <a:cubicBezTo>
                        <a:pt x="2" y="60"/>
                        <a:pt x="2" y="60"/>
                        <a:pt x="2" y="60"/>
                      </a:cubicBezTo>
                      <a:cubicBezTo>
                        <a:pt x="2" y="60"/>
                        <a:pt x="1" y="60"/>
                        <a:pt x="1" y="60"/>
                      </a:cubicBezTo>
                      <a:cubicBezTo>
                        <a:pt x="1" y="60"/>
                        <a:pt x="1" y="60"/>
                        <a:pt x="0" y="60"/>
                      </a:cubicBezTo>
                      <a:cubicBezTo>
                        <a:pt x="0" y="60"/>
                        <a:pt x="0" y="60"/>
                        <a:pt x="0" y="60"/>
                      </a:cubicBezTo>
                      <a:cubicBezTo>
                        <a:pt x="0" y="59"/>
                        <a:pt x="0" y="58"/>
                        <a:pt x="0" y="57"/>
                      </a:cubicBezTo>
                      <a:cubicBezTo>
                        <a:pt x="0" y="56"/>
                        <a:pt x="0" y="55"/>
                        <a:pt x="0" y="54"/>
                      </a:cubicBezTo>
                      <a:cubicBezTo>
                        <a:pt x="0" y="53"/>
                        <a:pt x="0" y="52"/>
                        <a:pt x="0" y="51"/>
                      </a:cubicBezTo>
                      <a:cubicBezTo>
                        <a:pt x="0" y="50"/>
                        <a:pt x="0" y="49"/>
                        <a:pt x="0" y="48"/>
                      </a:cubicBezTo>
                      <a:cubicBezTo>
                        <a:pt x="2" y="45"/>
                        <a:pt x="3" y="42"/>
                        <a:pt x="5" y="39"/>
                      </a:cubicBezTo>
                      <a:cubicBezTo>
                        <a:pt x="6" y="37"/>
                        <a:pt x="8" y="34"/>
                        <a:pt x="10" y="31"/>
                      </a:cubicBezTo>
                      <a:cubicBezTo>
                        <a:pt x="12" y="29"/>
                        <a:pt x="14" y="27"/>
                        <a:pt x="16" y="25"/>
                      </a:cubicBezTo>
                      <a:cubicBezTo>
                        <a:pt x="18" y="22"/>
                        <a:pt x="20" y="20"/>
                        <a:pt x="22" y="19"/>
                      </a:cubicBezTo>
                      <a:cubicBezTo>
                        <a:pt x="25" y="16"/>
                        <a:pt x="29" y="13"/>
                        <a:pt x="32" y="11"/>
                      </a:cubicBezTo>
                      <a:cubicBezTo>
                        <a:pt x="36" y="9"/>
                        <a:pt x="40" y="7"/>
                        <a:pt x="44" y="5"/>
                      </a:cubicBezTo>
                      <a:cubicBezTo>
                        <a:pt x="48" y="4"/>
                        <a:pt x="52" y="2"/>
                        <a:pt x="56" y="2"/>
                      </a:cubicBezTo>
                      <a:cubicBezTo>
                        <a:pt x="61" y="1"/>
                        <a:pt x="65" y="0"/>
                        <a:pt x="68" y="0"/>
                      </a:cubicBezTo>
                      <a:close/>
                    </a:path>
                  </a:pathLst>
                </a:custGeom>
                <a:grpFill/>
                <a:ln w="9525">
                  <a:solidFill>
                    <a:srgbClr val="00BCF2"/>
                  </a:solidFill>
                  <a:round/>
                  <a:headEnd/>
                  <a:tailEnd/>
                </a:ln>
              </p:spPr>
              <p:txBody>
                <a:bodyPr lIns="190222" tIns="95110" rIns="190222" bIns="95110"/>
                <a:lstStyle/>
                <a:p>
                  <a:endParaRPr lang="zh-CN" altLang="en-US" sz="7200"/>
                </a:p>
              </p:txBody>
            </p:sp>
            <p:sp>
              <p:nvSpPr>
                <p:cNvPr id="113" name="Freeform 44"/>
                <p:cNvSpPr>
                  <a:spLocks/>
                </p:cNvSpPr>
                <p:nvPr/>
              </p:nvSpPr>
              <p:spPr bwMode="auto">
                <a:xfrm>
                  <a:off x="0" y="27601"/>
                  <a:ext cx="100307" cy="111079"/>
                </a:xfrm>
                <a:custGeom>
                  <a:avLst/>
                  <a:gdLst>
                    <a:gd name="T0" fmla="*/ 75 w 221"/>
                    <a:gd name="T1" fmla="*/ 0 h 244"/>
                    <a:gd name="T2" fmla="*/ 91 w 221"/>
                    <a:gd name="T3" fmla="*/ 4 h 244"/>
                    <a:gd name="T4" fmla="*/ 102 w 221"/>
                    <a:gd name="T5" fmla="*/ 10 h 244"/>
                    <a:gd name="T6" fmla="*/ 112 w 221"/>
                    <a:gd name="T7" fmla="*/ 15 h 244"/>
                    <a:gd name="T8" fmla="*/ 125 w 221"/>
                    <a:gd name="T9" fmla="*/ 19 h 244"/>
                    <a:gd name="T10" fmla="*/ 135 w 221"/>
                    <a:gd name="T11" fmla="*/ 17 h 244"/>
                    <a:gd name="T12" fmla="*/ 146 w 221"/>
                    <a:gd name="T13" fmla="*/ 13 h 244"/>
                    <a:gd name="T14" fmla="*/ 160 w 221"/>
                    <a:gd name="T15" fmla="*/ 10 h 244"/>
                    <a:gd name="T16" fmla="*/ 180 w 221"/>
                    <a:gd name="T17" fmla="*/ 9 h 244"/>
                    <a:gd name="T18" fmla="*/ 196 w 221"/>
                    <a:gd name="T19" fmla="*/ 14 h 244"/>
                    <a:gd name="T20" fmla="*/ 209 w 221"/>
                    <a:gd name="T21" fmla="*/ 24 h 244"/>
                    <a:gd name="T22" fmla="*/ 217 w 221"/>
                    <a:gd name="T23" fmla="*/ 34 h 244"/>
                    <a:gd name="T24" fmla="*/ 221 w 221"/>
                    <a:gd name="T25" fmla="*/ 41 h 244"/>
                    <a:gd name="T26" fmla="*/ 210 w 221"/>
                    <a:gd name="T27" fmla="*/ 47 h 244"/>
                    <a:gd name="T28" fmla="*/ 196 w 221"/>
                    <a:gd name="T29" fmla="*/ 60 h 244"/>
                    <a:gd name="T30" fmla="*/ 182 w 221"/>
                    <a:gd name="T31" fmla="*/ 79 h 244"/>
                    <a:gd name="T32" fmla="*/ 175 w 221"/>
                    <a:gd name="T33" fmla="*/ 106 h 244"/>
                    <a:gd name="T34" fmla="*/ 179 w 221"/>
                    <a:gd name="T35" fmla="*/ 134 h 244"/>
                    <a:gd name="T36" fmla="*/ 192 w 221"/>
                    <a:gd name="T37" fmla="*/ 154 h 244"/>
                    <a:gd name="T38" fmla="*/ 205 w 221"/>
                    <a:gd name="T39" fmla="*/ 167 h 244"/>
                    <a:gd name="T40" fmla="*/ 213 w 221"/>
                    <a:gd name="T41" fmla="*/ 173 h 244"/>
                    <a:gd name="T42" fmla="*/ 205 w 221"/>
                    <a:gd name="T43" fmla="*/ 188 h 244"/>
                    <a:gd name="T44" fmla="*/ 189 w 221"/>
                    <a:gd name="T45" fmla="*/ 212 h 244"/>
                    <a:gd name="T46" fmla="*/ 168 w 221"/>
                    <a:gd name="T47" fmla="*/ 235 h 244"/>
                    <a:gd name="T48" fmla="*/ 149 w 221"/>
                    <a:gd name="T49" fmla="*/ 243 h 244"/>
                    <a:gd name="T50" fmla="*/ 135 w 221"/>
                    <a:gd name="T51" fmla="*/ 239 h 244"/>
                    <a:gd name="T52" fmla="*/ 125 w 221"/>
                    <a:gd name="T53" fmla="*/ 233 h 244"/>
                    <a:gd name="T54" fmla="*/ 116 w 221"/>
                    <a:gd name="T55" fmla="*/ 227 h 244"/>
                    <a:gd name="T56" fmla="*/ 103 w 221"/>
                    <a:gd name="T57" fmla="*/ 223 h 244"/>
                    <a:gd name="T58" fmla="*/ 87 w 221"/>
                    <a:gd name="T59" fmla="*/ 223 h 244"/>
                    <a:gd name="T60" fmla="*/ 76 w 221"/>
                    <a:gd name="T61" fmla="*/ 226 h 244"/>
                    <a:gd name="T62" fmla="*/ 66 w 221"/>
                    <a:gd name="T63" fmla="*/ 230 h 244"/>
                    <a:gd name="T64" fmla="*/ 56 w 221"/>
                    <a:gd name="T65" fmla="*/ 231 h 244"/>
                    <a:gd name="T66" fmla="*/ 43 w 221"/>
                    <a:gd name="T67" fmla="*/ 225 h 244"/>
                    <a:gd name="T68" fmla="*/ 32 w 221"/>
                    <a:gd name="T69" fmla="*/ 214 h 244"/>
                    <a:gd name="T70" fmla="*/ 20 w 221"/>
                    <a:gd name="T71" fmla="*/ 195 h 244"/>
                    <a:gd name="T72" fmla="*/ 10 w 221"/>
                    <a:gd name="T73" fmla="*/ 171 h 244"/>
                    <a:gd name="T74" fmla="*/ 3 w 221"/>
                    <a:gd name="T75" fmla="*/ 142 h 244"/>
                    <a:gd name="T76" fmla="*/ 0 w 221"/>
                    <a:gd name="T77" fmla="*/ 112 h 244"/>
                    <a:gd name="T78" fmla="*/ 2 w 221"/>
                    <a:gd name="T79" fmla="*/ 83 h 244"/>
                    <a:gd name="T80" fmla="*/ 9 w 221"/>
                    <a:gd name="T81" fmla="*/ 55 h 244"/>
                    <a:gd name="T82" fmla="*/ 21 w 221"/>
                    <a:gd name="T83" fmla="*/ 32 h 244"/>
                    <a:gd name="T84" fmla="*/ 38 w 221"/>
                    <a:gd name="T85" fmla="*/ 15 h 244"/>
                    <a:gd name="T86" fmla="*/ 56 w 221"/>
                    <a:gd name="T87" fmla="*/ 4 h 244"/>
                    <a:gd name="T88" fmla="*/ 75 w 221"/>
                    <a:gd name="T89" fmla="*/ 0 h 244"/>
                    <a:gd name="T90" fmla="*/ 0 w 221"/>
                    <a:gd name="T91" fmla="*/ 0 h 244"/>
                    <a:gd name="T92" fmla="*/ 221 w 221"/>
                    <a:gd name="T9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T90" t="T91" r="T92" b="T93"/>
                  <a:pathLst>
                    <a:path w="221" h="244">
                      <a:moveTo>
                        <a:pt x="75" y="0"/>
                      </a:moveTo>
                      <a:cubicBezTo>
                        <a:pt x="81" y="1"/>
                        <a:pt x="86" y="2"/>
                        <a:pt x="91" y="4"/>
                      </a:cubicBezTo>
                      <a:cubicBezTo>
                        <a:pt x="95" y="6"/>
                        <a:pt x="99" y="8"/>
                        <a:pt x="102" y="10"/>
                      </a:cubicBezTo>
                      <a:cubicBezTo>
                        <a:pt x="106" y="12"/>
                        <a:pt x="109" y="14"/>
                        <a:pt x="112" y="15"/>
                      </a:cubicBezTo>
                      <a:cubicBezTo>
                        <a:pt x="116" y="17"/>
                        <a:pt x="120" y="18"/>
                        <a:pt x="125" y="19"/>
                      </a:cubicBezTo>
                      <a:cubicBezTo>
                        <a:pt x="128" y="19"/>
                        <a:pt x="132" y="18"/>
                        <a:pt x="135" y="17"/>
                      </a:cubicBezTo>
                      <a:cubicBezTo>
                        <a:pt x="139" y="16"/>
                        <a:pt x="142" y="15"/>
                        <a:pt x="146" y="13"/>
                      </a:cubicBezTo>
                      <a:cubicBezTo>
                        <a:pt x="150" y="12"/>
                        <a:pt x="155" y="11"/>
                        <a:pt x="160" y="10"/>
                      </a:cubicBezTo>
                      <a:cubicBezTo>
                        <a:pt x="166" y="9"/>
                        <a:pt x="172" y="9"/>
                        <a:pt x="180" y="9"/>
                      </a:cubicBezTo>
                      <a:cubicBezTo>
                        <a:pt x="186" y="10"/>
                        <a:pt x="192" y="12"/>
                        <a:pt x="196" y="14"/>
                      </a:cubicBezTo>
                      <a:cubicBezTo>
                        <a:pt x="201" y="17"/>
                        <a:pt x="205" y="20"/>
                        <a:pt x="209" y="24"/>
                      </a:cubicBezTo>
                      <a:cubicBezTo>
                        <a:pt x="212" y="27"/>
                        <a:pt x="215" y="31"/>
                        <a:pt x="217" y="34"/>
                      </a:cubicBezTo>
                      <a:cubicBezTo>
                        <a:pt x="219" y="37"/>
                        <a:pt x="220" y="39"/>
                        <a:pt x="221" y="41"/>
                      </a:cubicBezTo>
                      <a:cubicBezTo>
                        <a:pt x="218" y="42"/>
                        <a:pt x="215" y="44"/>
                        <a:pt x="210" y="47"/>
                      </a:cubicBezTo>
                      <a:cubicBezTo>
                        <a:pt x="206" y="51"/>
                        <a:pt x="201" y="55"/>
                        <a:pt x="196" y="60"/>
                      </a:cubicBezTo>
                      <a:cubicBezTo>
                        <a:pt x="191" y="65"/>
                        <a:pt x="186" y="72"/>
                        <a:pt x="182" y="79"/>
                      </a:cubicBezTo>
                      <a:cubicBezTo>
                        <a:pt x="179" y="87"/>
                        <a:pt x="176" y="96"/>
                        <a:pt x="175" y="106"/>
                      </a:cubicBezTo>
                      <a:cubicBezTo>
                        <a:pt x="174" y="116"/>
                        <a:pt x="176" y="126"/>
                        <a:pt x="179" y="134"/>
                      </a:cubicBezTo>
                      <a:cubicBezTo>
                        <a:pt x="182" y="142"/>
                        <a:pt x="187" y="149"/>
                        <a:pt x="192" y="154"/>
                      </a:cubicBezTo>
                      <a:cubicBezTo>
                        <a:pt x="196" y="160"/>
                        <a:pt x="201" y="164"/>
                        <a:pt x="205" y="167"/>
                      </a:cubicBezTo>
                      <a:cubicBezTo>
                        <a:pt x="209" y="171"/>
                        <a:pt x="212" y="172"/>
                        <a:pt x="213" y="173"/>
                      </a:cubicBezTo>
                      <a:cubicBezTo>
                        <a:pt x="212" y="175"/>
                        <a:pt x="209" y="180"/>
                        <a:pt x="205" y="188"/>
                      </a:cubicBezTo>
                      <a:cubicBezTo>
                        <a:pt x="201" y="195"/>
                        <a:pt x="195" y="204"/>
                        <a:pt x="189" y="212"/>
                      </a:cubicBezTo>
                      <a:cubicBezTo>
                        <a:pt x="182" y="221"/>
                        <a:pt x="175" y="229"/>
                        <a:pt x="168" y="235"/>
                      </a:cubicBezTo>
                      <a:cubicBezTo>
                        <a:pt x="161" y="240"/>
                        <a:pt x="155" y="244"/>
                        <a:pt x="149" y="243"/>
                      </a:cubicBezTo>
                      <a:cubicBezTo>
                        <a:pt x="143" y="242"/>
                        <a:pt x="138" y="240"/>
                        <a:pt x="135" y="239"/>
                      </a:cubicBezTo>
                      <a:cubicBezTo>
                        <a:pt x="131" y="237"/>
                        <a:pt x="128" y="235"/>
                        <a:pt x="125" y="233"/>
                      </a:cubicBezTo>
                      <a:cubicBezTo>
                        <a:pt x="122" y="231"/>
                        <a:pt x="120" y="228"/>
                        <a:pt x="116" y="227"/>
                      </a:cubicBezTo>
                      <a:cubicBezTo>
                        <a:pt x="113" y="225"/>
                        <a:pt x="108" y="223"/>
                        <a:pt x="103" y="223"/>
                      </a:cubicBezTo>
                      <a:cubicBezTo>
                        <a:pt x="97" y="222"/>
                        <a:pt x="92" y="222"/>
                        <a:pt x="87" y="223"/>
                      </a:cubicBezTo>
                      <a:cubicBezTo>
                        <a:pt x="83" y="224"/>
                        <a:pt x="79" y="225"/>
                        <a:pt x="76" y="226"/>
                      </a:cubicBezTo>
                      <a:cubicBezTo>
                        <a:pt x="72" y="227"/>
                        <a:pt x="69" y="229"/>
                        <a:pt x="66" y="230"/>
                      </a:cubicBezTo>
                      <a:cubicBezTo>
                        <a:pt x="62" y="231"/>
                        <a:pt x="59" y="231"/>
                        <a:pt x="56" y="231"/>
                      </a:cubicBezTo>
                      <a:cubicBezTo>
                        <a:pt x="52" y="230"/>
                        <a:pt x="47" y="228"/>
                        <a:pt x="43" y="225"/>
                      </a:cubicBezTo>
                      <a:cubicBezTo>
                        <a:pt x="39" y="223"/>
                        <a:pt x="35" y="219"/>
                        <a:pt x="32" y="214"/>
                      </a:cubicBezTo>
                      <a:cubicBezTo>
                        <a:pt x="28" y="209"/>
                        <a:pt x="24" y="202"/>
                        <a:pt x="20" y="195"/>
                      </a:cubicBezTo>
                      <a:cubicBezTo>
                        <a:pt x="17" y="188"/>
                        <a:pt x="13" y="180"/>
                        <a:pt x="10" y="171"/>
                      </a:cubicBezTo>
                      <a:cubicBezTo>
                        <a:pt x="7" y="162"/>
                        <a:pt x="4" y="152"/>
                        <a:pt x="3" y="142"/>
                      </a:cubicBezTo>
                      <a:cubicBezTo>
                        <a:pt x="1" y="132"/>
                        <a:pt x="0" y="122"/>
                        <a:pt x="0" y="112"/>
                      </a:cubicBezTo>
                      <a:cubicBezTo>
                        <a:pt x="0" y="102"/>
                        <a:pt x="1" y="92"/>
                        <a:pt x="2" y="83"/>
                      </a:cubicBezTo>
                      <a:cubicBezTo>
                        <a:pt x="4" y="73"/>
                        <a:pt x="6" y="64"/>
                        <a:pt x="9" y="55"/>
                      </a:cubicBezTo>
                      <a:cubicBezTo>
                        <a:pt x="12" y="47"/>
                        <a:pt x="16" y="39"/>
                        <a:pt x="21" y="32"/>
                      </a:cubicBezTo>
                      <a:cubicBezTo>
                        <a:pt x="26" y="26"/>
                        <a:pt x="31" y="20"/>
                        <a:pt x="38" y="15"/>
                      </a:cubicBezTo>
                      <a:cubicBezTo>
                        <a:pt x="44" y="10"/>
                        <a:pt x="50" y="6"/>
                        <a:pt x="56" y="4"/>
                      </a:cubicBezTo>
                      <a:cubicBezTo>
                        <a:pt x="63" y="1"/>
                        <a:pt x="69" y="0"/>
                        <a:pt x="75" y="0"/>
                      </a:cubicBezTo>
                      <a:close/>
                    </a:path>
                  </a:pathLst>
                </a:custGeom>
                <a:grpFill/>
                <a:ln w="9525">
                  <a:solidFill>
                    <a:srgbClr val="00BCF2"/>
                  </a:solidFill>
                  <a:round/>
                  <a:headEnd/>
                  <a:tailEnd/>
                </a:ln>
              </p:spPr>
              <p:txBody>
                <a:bodyPr lIns="190222" tIns="95110" rIns="190222" bIns="95110"/>
                <a:lstStyle/>
                <a:p>
                  <a:endParaRPr lang="zh-CN" altLang="en-US" sz="7200"/>
                </a:p>
              </p:txBody>
            </p:sp>
          </p:grpSp>
        </p:grpSp>
        <p:grpSp>
          <p:nvGrpSpPr>
            <p:cNvPr id="97" name="Group 14"/>
            <p:cNvGrpSpPr>
              <a:grpSpLocks/>
            </p:cNvGrpSpPr>
            <p:nvPr/>
          </p:nvGrpSpPr>
          <p:grpSpPr bwMode="auto">
            <a:xfrm>
              <a:off x="699400" y="514114"/>
              <a:ext cx="365018" cy="563158"/>
              <a:chOff x="0" y="0"/>
              <a:chExt cx="357893" cy="552166"/>
            </a:xfrm>
            <a:grpFill/>
          </p:grpSpPr>
          <p:sp>
            <p:nvSpPr>
              <p:cNvPr id="105" name="Freeform 107"/>
              <p:cNvSpPr>
                <a:spLocks noEditPoints="1"/>
              </p:cNvSpPr>
              <p:nvPr/>
            </p:nvSpPr>
            <p:spPr bwMode="auto">
              <a:xfrm rot="5400000">
                <a:off x="-97136" y="97131"/>
                <a:ext cx="552166" cy="357893"/>
              </a:xfrm>
              <a:custGeom>
                <a:avLst/>
                <a:gdLst>
                  <a:gd name="T0" fmla="*/ 514 w 531"/>
                  <a:gd name="T1" fmla="*/ 0 h 373"/>
                  <a:gd name="T2" fmla="*/ 17 w 531"/>
                  <a:gd name="T3" fmla="*/ 0 h 373"/>
                  <a:gd name="T4" fmla="*/ 0 w 531"/>
                  <a:gd name="T5" fmla="*/ 17 h 373"/>
                  <a:gd name="T6" fmla="*/ 0 w 531"/>
                  <a:gd name="T7" fmla="*/ 356 h 373"/>
                  <a:gd name="T8" fmla="*/ 17 w 531"/>
                  <a:gd name="T9" fmla="*/ 373 h 373"/>
                  <a:gd name="T10" fmla="*/ 514 w 531"/>
                  <a:gd name="T11" fmla="*/ 373 h 373"/>
                  <a:gd name="T12" fmla="*/ 531 w 531"/>
                  <a:gd name="T13" fmla="*/ 356 h 373"/>
                  <a:gd name="T14" fmla="*/ 531 w 531"/>
                  <a:gd name="T15" fmla="*/ 17 h 373"/>
                  <a:gd name="T16" fmla="*/ 514 w 531"/>
                  <a:gd name="T17" fmla="*/ 0 h 373"/>
                  <a:gd name="T18" fmla="*/ 501 w 531"/>
                  <a:gd name="T19" fmla="*/ 329 h 373"/>
                  <a:gd name="T20" fmla="*/ 486 w 531"/>
                  <a:gd name="T21" fmla="*/ 343 h 373"/>
                  <a:gd name="T22" fmla="*/ 45 w 531"/>
                  <a:gd name="T23" fmla="*/ 343 h 373"/>
                  <a:gd name="T24" fmla="*/ 30 w 531"/>
                  <a:gd name="T25" fmla="*/ 329 h 373"/>
                  <a:gd name="T26" fmla="*/ 30 w 531"/>
                  <a:gd name="T27" fmla="*/ 45 h 373"/>
                  <a:gd name="T28" fmla="*/ 45 w 531"/>
                  <a:gd name="T29" fmla="*/ 30 h 373"/>
                  <a:gd name="T30" fmla="*/ 486 w 531"/>
                  <a:gd name="T31" fmla="*/ 30 h 373"/>
                  <a:gd name="T32" fmla="*/ 501 w 531"/>
                  <a:gd name="T33" fmla="*/ 45 h 373"/>
                  <a:gd name="T34" fmla="*/ 501 w 531"/>
                  <a:gd name="T35" fmla="*/ 329 h 373"/>
                  <a:gd name="T36" fmla="*/ 0 w 531"/>
                  <a:gd name="T37" fmla="*/ 0 h 373"/>
                  <a:gd name="T38" fmla="*/ 531 w 531"/>
                  <a:gd name="T3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T36" t="T37" r="T38" b="T39"/>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grpFill/>
              <a:ln w="9525">
                <a:solidFill>
                  <a:srgbClr val="00BCF2"/>
                </a:solidFill>
                <a:round/>
                <a:headEnd/>
                <a:tailEnd/>
              </a:ln>
            </p:spPr>
            <p:txBody>
              <a:bodyPr lIns="236667" tIns="118330" rIns="236667" bIns="118330"/>
              <a:lstStyle/>
              <a:p>
                <a:endParaRPr lang="zh-CN" altLang="en-US" sz="7200"/>
              </a:p>
            </p:txBody>
          </p:sp>
          <p:grpSp>
            <p:nvGrpSpPr>
              <p:cNvPr id="106" name="Group 23"/>
              <p:cNvGrpSpPr>
                <a:grpSpLocks/>
              </p:cNvGrpSpPr>
              <p:nvPr/>
            </p:nvGrpSpPr>
            <p:grpSpPr bwMode="auto">
              <a:xfrm rot="-377261">
                <a:off x="135006" y="211034"/>
                <a:ext cx="100307" cy="138680"/>
                <a:chOff x="0" y="0"/>
                <a:chExt cx="100307" cy="138680"/>
              </a:xfrm>
              <a:grpFill/>
            </p:grpSpPr>
            <p:sp>
              <p:nvSpPr>
                <p:cNvPr id="107" name="Freeform 43"/>
                <p:cNvSpPr>
                  <a:spLocks/>
                </p:cNvSpPr>
                <p:nvPr/>
              </p:nvSpPr>
              <p:spPr bwMode="auto">
                <a:xfrm>
                  <a:off x="53856" y="0"/>
                  <a:ext cx="30967" cy="26928"/>
                </a:xfrm>
                <a:custGeom>
                  <a:avLst/>
                  <a:gdLst>
                    <a:gd name="T0" fmla="*/ 68 w 68"/>
                    <a:gd name="T1" fmla="*/ 0 h 60"/>
                    <a:gd name="T2" fmla="*/ 67 w 68"/>
                    <a:gd name="T3" fmla="*/ 10 h 60"/>
                    <a:gd name="T4" fmla="*/ 64 w 68"/>
                    <a:gd name="T5" fmla="*/ 19 h 60"/>
                    <a:gd name="T6" fmla="*/ 61 w 68"/>
                    <a:gd name="T7" fmla="*/ 27 h 60"/>
                    <a:gd name="T8" fmla="*/ 56 w 68"/>
                    <a:gd name="T9" fmla="*/ 35 h 60"/>
                    <a:gd name="T10" fmla="*/ 44 w 68"/>
                    <a:gd name="T11" fmla="*/ 46 h 60"/>
                    <a:gd name="T12" fmla="*/ 31 w 68"/>
                    <a:gd name="T13" fmla="*/ 54 h 60"/>
                    <a:gd name="T14" fmla="*/ 17 w 68"/>
                    <a:gd name="T15" fmla="*/ 59 h 60"/>
                    <a:gd name="T16" fmla="*/ 2 w 68"/>
                    <a:gd name="T17" fmla="*/ 60 h 60"/>
                    <a:gd name="T18" fmla="*/ 2 w 68"/>
                    <a:gd name="T19" fmla="*/ 60 h 60"/>
                    <a:gd name="T20" fmla="*/ 1 w 68"/>
                    <a:gd name="T21" fmla="*/ 60 h 60"/>
                    <a:gd name="T22" fmla="*/ 0 w 68"/>
                    <a:gd name="T23" fmla="*/ 60 h 60"/>
                    <a:gd name="T24" fmla="*/ 0 w 68"/>
                    <a:gd name="T25" fmla="*/ 60 h 60"/>
                    <a:gd name="T26" fmla="*/ 0 w 68"/>
                    <a:gd name="T27" fmla="*/ 57 h 60"/>
                    <a:gd name="T28" fmla="*/ 0 w 68"/>
                    <a:gd name="T29" fmla="*/ 54 h 60"/>
                    <a:gd name="T30" fmla="*/ 0 w 68"/>
                    <a:gd name="T31" fmla="*/ 51 h 60"/>
                    <a:gd name="T32" fmla="*/ 0 w 68"/>
                    <a:gd name="T33" fmla="*/ 48 h 60"/>
                    <a:gd name="T34" fmla="*/ 5 w 68"/>
                    <a:gd name="T35" fmla="*/ 39 h 60"/>
                    <a:gd name="T36" fmla="*/ 10 w 68"/>
                    <a:gd name="T37" fmla="*/ 31 h 60"/>
                    <a:gd name="T38" fmla="*/ 16 w 68"/>
                    <a:gd name="T39" fmla="*/ 25 h 60"/>
                    <a:gd name="T40" fmla="*/ 22 w 68"/>
                    <a:gd name="T41" fmla="*/ 19 h 60"/>
                    <a:gd name="T42" fmla="*/ 32 w 68"/>
                    <a:gd name="T43" fmla="*/ 11 h 60"/>
                    <a:gd name="T44" fmla="*/ 44 w 68"/>
                    <a:gd name="T45" fmla="*/ 5 h 60"/>
                    <a:gd name="T46" fmla="*/ 56 w 68"/>
                    <a:gd name="T47" fmla="*/ 2 h 60"/>
                    <a:gd name="T48" fmla="*/ 68 w 68"/>
                    <a:gd name="T49" fmla="*/ 0 h 60"/>
                    <a:gd name="T50" fmla="*/ 0 w 68"/>
                    <a:gd name="T51" fmla="*/ 0 h 60"/>
                    <a:gd name="T52" fmla="*/ 68 w 68"/>
                    <a:gd name="T5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68" h="60">
                      <a:moveTo>
                        <a:pt x="68" y="0"/>
                      </a:moveTo>
                      <a:cubicBezTo>
                        <a:pt x="68" y="4"/>
                        <a:pt x="67" y="7"/>
                        <a:pt x="67" y="10"/>
                      </a:cubicBezTo>
                      <a:cubicBezTo>
                        <a:pt x="66" y="13"/>
                        <a:pt x="65" y="16"/>
                        <a:pt x="64" y="19"/>
                      </a:cubicBezTo>
                      <a:cubicBezTo>
                        <a:pt x="63" y="22"/>
                        <a:pt x="62" y="24"/>
                        <a:pt x="61" y="27"/>
                      </a:cubicBezTo>
                      <a:cubicBezTo>
                        <a:pt x="59" y="30"/>
                        <a:pt x="58" y="33"/>
                        <a:pt x="56" y="35"/>
                      </a:cubicBezTo>
                      <a:cubicBezTo>
                        <a:pt x="53" y="39"/>
                        <a:pt x="49" y="43"/>
                        <a:pt x="44" y="46"/>
                      </a:cubicBezTo>
                      <a:cubicBezTo>
                        <a:pt x="40" y="49"/>
                        <a:pt x="36" y="52"/>
                        <a:pt x="31" y="54"/>
                      </a:cubicBezTo>
                      <a:cubicBezTo>
                        <a:pt x="26" y="56"/>
                        <a:pt x="22" y="58"/>
                        <a:pt x="17" y="59"/>
                      </a:cubicBezTo>
                      <a:cubicBezTo>
                        <a:pt x="12" y="60"/>
                        <a:pt x="7" y="60"/>
                        <a:pt x="2" y="60"/>
                      </a:cubicBezTo>
                      <a:cubicBezTo>
                        <a:pt x="2" y="60"/>
                        <a:pt x="2" y="60"/>
                        <a:pt x="2" y="60"/>
                      </a:cubicBezTo>
                      <a:cubicBezTo>
                        <a:pt x="2" y="60"/>
                        <a:pt x="1" y="60"/>
                        <a:pt x="1" y="60"/>
                      </a:cubicBezTo>
                      <a:cubicBezTo>
                        <a:pt x="1" y="60"/>
                        <a:pt x="1" y="60"/>
                        <a:pt x="0" y="60"/>
                      </a:cubicBezTo>
                      <a:cubicBezTo>
                        <a:pt x="0" y="60"/>
                        <a:pt x="0" y="60"/>
                        <a:pt x="0" y="60"/>
                      </a:cubicBezTo>
                      <a:cubicBezTo>
                        <a:pt x="0" y="59"/>
                        <a:pt x="0" y="58"/>
                        <a:pt x="0" y="57"/>
                      </a:cubicBezTo>
                      <a:cubicBezTo>
                        <a:pt x="0" y="56"/>
                        <a:pt x="0" y="55"/>
                        <a:pt x="0" y="54"/>
                      </a:cubicBezTo>
                      <a:cubicBezTo>
                        <a:pt x="0" y="53"/>
                        <a:pt x="0" y="52"/>
                        <a:pt x="0" y="51"/>
                      </a:cubicBezTo>
                      <a:cubicBezTo>
                        <a:pt x="0" y="50"/>
                        <a:pt x="0" y="49"/>
                        <a:pt x="0" y="48"/>
                      </a:cubicBezTo>
                      <a:cubicBezTo>
                        <a:pt x="2" y="45"/>
                        <a:pt x="3" y="42"/>
                        <a:pt x="5" y="39"/>
                      </a:cubicBezTo>
                      <a:cubicBezTo>
                        <a:pt x="6" y="37"/>
                        <a:pt x="8" y="34"/>
                        <a:pt x="10" y="31"/>
                      </a:cubicBezTo>
                      <a:cubicBezTo>
                        <a:pt x="12" y="29"/>
                        <a:pt x="14" y="27"/>
                        <a:pt x="16" y="25"/>
                      </a:cubicBezTo>
                      <a:cubicBezTo>
                        <a:pt x="18" y="22"/>
                        <a:pt x="20" y="20"/>
                        <a:pt x="22" y="19"/>
                      </a:cubicBezTo>
                      <a:cubicBezTo>
                        <a:pt x="25" y="16"/>
                        <a:pt x="29" y="13"/>
                        <a:pt x="32" y="11"/>
                      </a:cubicBezTo>
                      <a:cubicBezTo>
                        <a:pt x="36" y="9"/>
                        <a:pt x="40" y="7"/>
                        <a:pt x="44" y="5"/>
                      </a:cubicBezTo>
                      <a:cubicBezTo>
                        <a:pt x="48" y="4"/>
                        <a:pt x="52" y="2"/>
                        <a:pt x="56" y="2"/>
                      </a:cubicBezTo>
                      <a:cubicBezTo>
                        <a:pt x="61" y="1"/>
                        <a:pt x="65" y="0"/>
                        <a:pt x="68" y="0"/>
                      </a:cubicBezTo>
                      <a:close/>
                    </a:path>
                  </a:pathLst>
                </a:custGeom>
                <a:grpFill/>
                <a:ln w="9525">
                  <a:solidFill>
                    <a:srgbClr val="00BCF2"/>
                  </a:solidFill>
                  <a:round/>
                  <a:headEnd/>
                  <a:tailEnd/>
                </a:ln>
              </p:spPr>
              <p:txBody>
                <a:bodyPr lIns="190222" tIns="95110" rIns="190222" bIns="95110"/>
                <a:lstStyle/>
                <a:p>
                  <a:endParaRPr lang="zh-CN" altLang="en-US" sz="7200"/>
                </a:p>
              </p:txBody>
            </p:sp>
            <p:sp>
              <p:nvSpPr>
                <p:cNvPr id="108" name="Freeform 44"/>
                <p:cNvSpPr>
                  <a:spLocks/>
                </p:cNvSpPr>
                <p:nvPr/>
              </p:nvSpPr>
              <p:spPr bwMode="auto">
                <a:xfrm>
                  <a:off x="0" y="27601"/>
                  <a:ext cx="100307" cy="111079"/>
                </a:xfrm>
                <a:custGeom>
                  <a:avLst/>
                  <a:gdLst>
                    <a:gd name="T0" fmla="*/ 75 w 221"/>
                    <a:gd name="T1" fmla="*/ 0 h 244"/>
                    <a:gd name="T2" fmla="*/ 91 w 221"/>
                    <a:gd name="T3" fmla="*/ 4 h 244"/>
                    <a:gd name="T4" fmla="*/ 102 w 221"/>
                    <a:gd name="T5" fmla="*/ 10 h 244"/>
                    <a:gd name="T6" fmla="*/ 112 w 221"/>
                    <a:gd name="T7" fmla="*/ 15 h 244"/>
                    <a:gd name="T8" fmla="*/ 125 w 221"/>
                    <a:gd name="T9" fmla="*/ 19 h 244"/>
                    <a:gd name="T10" fmla="*/ 135 w 221"/>
                    <a:gd name="T11" fmla="*/ 17 h 244"/>
                    <a:gd name="T12" fmla="*/ 146 w 221"/>
                    <a:gd name="T13" fmla="*/ 13 h 244"/>
                    <a:gd name="T14" fmla="*/ 160 w 221"/>
                    <a:gd name="T15" fmla="*/ 10 h 244"/>
                    <a:gd name="T16" fmla="*/ 180 w 221"/>
                    <a:gd name="T17" fmla="*/ 9 h 244"/>
                    <a:gd name="T18" fmla="*/ 196 w 221"/>
                    <a:gd name="T19" fmla="*/ 14 h 244"/>
                    <a:gd name="T20" fmla="*/ 209 w 221"/>
                    <a:gd name="T21" fmla="*/ 24 h 244"/>
                    <a:gd name="T22" fmla="*/ 217 w 221"/>
                    <a:gd name="T23" fmla="*/ 34 h 244"/>
                    <a:gd name="T24" fmla="*/ 221 w 221"/>
                    <a:gd name="T25" fmla="*/ 41 h 244"/>
                    <a:gd name="T26" fmla="*/ 210 w 221"/>
                    <a:gd name="T27" fmla="*/ 47 h 244"/>
                    <a:gd name="T28" fmla="*/ 196 w 221"/>
                    <a:gd name="T29" fmla="*/ 60 h 244"/>
                    <a:gd name="T30" fmla="*/ 182 w 221"/>
                    <a:gd name="T31" fmla="*/ 79 h 244"/>
                    <a:gd name="T32" fmla="*/ 175 w 221"/>
                    <a:gd name="T33" fmla="*/ 106 h 244"/>
                    <a:gd name="T34" fmla="*/ 179 w 221"/>
                    <a:gd name="T35" fmla="*/ 134 h 244"/>
                    <a:gd name="T36" fmla="*/ 192 w 221"/>
                    <a:gd name="T37" fmla="*/ 154 h 244"/>
                    <a:gd name="T38" fmla="*/ 205 w 221"/>
                    <a:gd name="T39" fmla="*/ 167 h 244"/>
                    <a:gd name="T40" fmla="*/ 213 w 221"/>
                    <a:gd name="T41" fmla="*/ 173 h 244"/>
                    <a:gd name="T42" fmla="*/ 205 w 221"/>
                    <a:gd name="T43" fmla="*/ 188 h 244"/>
                    <a:gd name="T44" fmla="*/ 189 w 221"/>
                    <a:gd name="T45" fmla="*/ 212 h 244"/>
                    <a:gd name="T46" fmla="*/ 168 w 221"/>
                    <a:gd name="T47" fmla="*/ 235 h 244"/>
                    <a:gd name="T48" fmla="*/ 149 w 221"/>
                    <a:gd name="T49" fmla="*/ 243 h 244"/>
                    <a:gd name="T50" fmla="*/ 135 w 221"/>
                    <a:gd name="T51" fmla="*/ 239 h 244"/>
                    <a:gd name="T52" fmla="*/ 125 w 221"/>
                    <a:gd name="T53" fmla="*/ 233 h 244"/>
                    <a:gd name="T54" fmla="*/ 116 w 221"/>
                    <a:gd name="T55" fmla="*/ 227 h 244"/>
                    <a:gd name="T56" fmla="*/ 103 w 221"/>
                    <a:gd name="T57" fmla="*/ 223 h 244"/>
                    <a:gd name="T58" fmla="*/ 87 w 221"/>
                    <a:gd name="T59" fmla="*/ 223 h 244"/>
                    <a:gd name="T60" fmla="*/ 76 w 221"/>
                    <a:gd name="T61" fmla="*/ 226 h 244"/>
                    <a:gd name="T62" fmla="*/ 66 w 221"/>
                    <a:gd name="T63" fmla="*/ 230 h 244"/>
                    <a:gd name="T64" fmla="*/ 56 w 221"/>
                    <a:gd name="T65" fmla="*/ 231 h 244"/>
                    <a:gd name="T66" fmla="*/ 43 w 221"/>
                    <a:gd name="T67" fmla="*/ 225 h 244"/>
                    <a:gd name="T68" fmla="*/ 32 w 221"/>
                    <a:gd name="T69" fmla="*/ 214 h 244"/>
                    <a:gd name="T70" fmla="*/ 20 w 221"/>
                    <a:gd name="T71" fmla="*/ 195 h 244"/>
                    <a:gd name="T72" fmla="*/ 10 w 221"/>
                    <a:gd name="T73" fmla="*/ 171 h 244"/>
                    <a:gd name="T74" fmla="*/ 3 w 221"/>
                    <a:gd name="T75" fmla="*/ 142 h 244"/>
                    <a:gd name="T76" fmla="*/ 0 w 221"/>
                    <a:gd name="T77" fmla="*/ 112 h 244"/>
                    <a:gd name="T78" fmla="*/ 2 w 221"/>
                    <a:gd name="T79" fmla="*/ 83 h 244"/>
                    <a:gd name="T80" fmla="*/ 9 w 221"/>
                    <a:gd name="T81" fmla="*/ 55 h 244"/>
                    <a:gd name="T82" fmla="*/ 21 w 221"/>
                    <a:gd name="T83" fmla="*/ 32 h 244"/>
                    <a:gd name="T84" fmla="*/ 38 w 221"/>
                    <a:gd name="T85" fmla="*/ 15 h 244"/>
                    <a:gd name="T86" fmla="*/ 56 w 221"/>
                    <a:gd name="T87" fmla="*/ 4 h 244"/>
                    <a:gd name="T88" fmla="*/ 75 w 221"/>
                    <a:gd name="T89" fmla="*/ 0 h 244"/>
                    <a:gd name="T90" fmla="*/ 0 w 221"/>
                    <a:gd name="T91" fmla="*/ 0 h 244"/>
                    <a:gd name="T92" fmla="*/ 221 w 221"/>
                    <a:gd name="T9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T90" t="T91" r="T92" b="T93"/>
                  <a:pathLst>
                    <a:path w="221" h="244">
                      <a:moveTo>
                        <a:pt x="75" y="0"/>
                      </a:moveTo>
                      <a:cubicBezTo>
                        <a:pt x="81" y="1"/>
                        <a:pt x="86" y="2"/>
                        <a:pt x="91" y="4"/>
                      </a:cubicBezTo>
                      <a:cubicBezTo>
                        <a:pt x="95" y="6"/>
                        <a:pt x="99" y="8"/>
                        <a:pt x="102" y="10"/>
                      </a:cubicBezTo>
                      <a:cubicBezTo>
                        <a:pt x="106" y="12"/>
                        <a:pt x="109" y="14"/>
                        <a:pt x="112" y="15"/>
                      </a:cubicBezTo>
                      <a:cubicBezTo>
                        <a:pt x="116" y="17"/>
                        <a:pt x="120" y="18"/>
                        <a:pt x="125" y="19"/>
                      </a:cubicBezTo>
                      <a:cubicBezTo>
                        <a:pt x="128" y="19"/>
                        <a:pt x="132" y="18"/>
                        <a:pt x="135" y="17"/>
                      </a:cubicBezTo>
                      <a:cubicBezTo>
                        <a:pt x="139" y="16"/>
                        <a:pt x="142" y="15"/>
                        <a:pt x="146" y="13"/>
                      </a:cubicBezTo>
                      <a:cubicBezTo>
                        <a:pt x="150" y="12"/>
                        <a:pt x="155" y="11"/>
                        <a:pt x="160" y="10"/>
                      </a:cubicBezTo>
                      <a:cubicBezTo>
                        <a:pt x="166" y="9"/>
                        <a:pt x="172" y="9"/>
                        <a:pt x="180" y="9"/>
                      </a:cubicBezTo>
                      <a:cubicBezTo>
                        <a:pt x="186" y="10"/>
                        <a:pt x="192" y="12"/>
                        <a:pt x="196" y="14"/>
                      </a:cubicBezTo>
                      <a:cubicBezTo>
                        <a:pt x="201" y="17"/>
                        <a:pt x="205" y="20"/>
                        <a:pt x="209" y="24"/>
                      </a:cubicBezTo>
                      <a:cubicBezTo>
                        <a:pt x="212" y="27"/>
                        <a:pt x="215" y="31"/>
                        <a:pt x="217" y="34"/>
                      </a:cubicBezTo>
                      <a:cubicBezTo>
                        <a:pt x="219" y="37"/>
                        <a:pt x="220" y="39"/>
                        <a:pt x="221" y="41"/>
                      </a:cubicBezTo>
                      <a:cubicBezTo>
                        <a:pt x="218" y="42"/>
                        <a:pt x="215" y="44"/>
                        <a:pt x="210" y="47"/>
                      </a:cubicBezTo>
                      <a:cubicBezTo>
                        <a:pt x="206" y="51"/>
                        <a:pt x="201" y="55"/>
                        <a:pt x="196" y="60"/>
                      </a:cubicBezTo>
                      <a:cubicBezTo>
                        <a:pt x="191" y="65"/>
                        <a:pt x="186" y="72"/>
                        <a:pt x="182" y="79"/>
                      </a:cubicBezTo>
                      <a:cubicBezTo>
                        <a:pt x="179" y="87"/>
                        <a:pt x="176" y="96"/>
                        <a:pt x="175" y="106"/>
                      </a:cubicBezTo>
                      <a:cubicBezTo>
                        <a:pt x="174" y="116"/>
                        <a:pt x="176" y="126"/>
                        <a:pt x="179" y="134"/>
                      </a:cubicBezTo>
                      <a:cubicBezTo>
                        <a:pt x="182" y="142"/>
                        <a:pt x="187" y="149"/>
                        <a:pt x="192" y="154"/>
                      </a:cubicBezTo>
                      <a:cubicBezTo>
                        <a:pt x="196" y="160"/>
                        <a:pt x="201" y="164"/>
                        <a:pt x="205" y="167"/>
                      </a:cubicBezTo>
                      <a:cubicBezTo>
                        <a:pt x="209" y="171"/>
                        <a:pt x="212" y="172"/>
                        <a:pt x="213" y="173"/>
                      </a:cubicBezTo>
                      <a:cubicBezTo>
                        <a:pt x="212" y="175"/>
                        <a:pt x="209" y="180"/>
                        <a:pt x="205" y="188"/>
                      </a:cubicBezTo>
                      <a:cubicBezTo>
                        <a:pt x="201" y="195"/>
                        <a:pt x="195" y="204"/>
                        <a:pt x="189" y="212"/>
                      </a:cubicBezTo>
                      <a:cubicBezTo>
                        <a:pt x="182" y="221"/>
                        <a:pt x="175" y="229"/>
                        <a:pt x="168" y="235"/>
                      </a:cubicBezTo>
                      <a:cubicBezTo>
                        <a:pt x="161" y="240"/>
                        <a:pt x="155" y="244"/>
                        <a:pt x="149" y="243"/>
                      </a:cubicBezTo>
                      <a:cubicBezTo>
                        <a:pt x="143" y="242"/>
                        <a:pt x="138" y="240"/>
                        <a:pt x="135" y="239"/>
                      </a:cubicBezTo>
                      <a:cubicBezTo>
                        <a:pt x="131" y="237"/>
                        <a:pt x="128" y="235"/>
                        <a:pt x="125" y="233"/>
                      </a:cubicBezTo>
                      <a:cubicBezTo>
                        <a:pt x="122" y="231"/>
                        <a:pt x="120" y="228"/>
                        <a:pt x="116" y="227"/>
                      </a:cubicBezTo>
                      <a:cubicBezTo>
                        <a:pt x="113" y="225"/>
                        <a:pt x="108" y="223"/>
                        <a:pt x="103" y="223"/>
                      </a:cubicBezTo>
                      <a:cubicBezTo>
                        <a:pt x="97" y="222"/>
                        <a:pt x="92" y="222"/>
                        <a:pt x="87" y="223"/>
                      </a:cubicBezTo>
                      <a:cubicBezTo>
                        <a:pt x="83" y="224"/>
                        <a:pt x="79" y="225"/>
                        <a:pt x="76" y="226"/>
                      </a:cubicBezTo>
                      <a:cubicBezTo>
                        <a:pt x="72" y="227"/>
                        <a:pt x="69" y="229"/>
                        <a:pt x="66" y="230"/>
                      </a:cubicBezTo>
                      <a:cubicBezTo>
                        <a:pt x="62" y="231"/>
                        <a:pt x="59" y="231"/>
                        <a:pt x="56" y="231"/>
                      </a:cubicBezTo>
                      <a:cubicBezTo>
                        <a:pt x="52" y="230"/>
                        <a:pt x="47" y="228"/>
                        <a:pt x="43" y="225"/>
                      </a:cubicBezTo>
                      <a:cubicBezTo>
                        <a:pt x="39" y="223"/>
                        <a:pt x="35" y="219"/>
                        <a:pt x="32" y="214"/>
                      </a:cubicBezTo>
                      <a:cubicBezTo>
                        <a:pt x="28" y="209"/>
                        <a:pt x="24" y="202"/>
                        <a:pt x="20" y="195"/>
                      </a:cubicBezTo>
                      <a:cubicBezTo>
                        <a:pt x="17" y="188"/>
                        <a:pt x="13" y="180"/>
                        <a:pt x="10" y="171"/>
                      </a:cubicBezTo>
                      <a:cubicBezTo>
                        <a:pt x="7" y="162"/>
                        <a:pt x="4" y="152"/>
                        <a:pt x="3" y="142"/>
                      </a:cubicBezTo>
                      <a:cubicBezTo>
                        <a:pt x="1" y="132"/>
                        <a:pt x="0" y="122"/>
                        <a:pt x="0" y="112"/>
                      </a:cubicBezTo>
                      <a:cubicBezTo>
                        <a:pt x="0" y="102"/>
                        <a:pt x="1" y="92"/>
                        <a:pt x="2" y="83"/>
                      </a:cubicBezTo>
                      <a:cubicBezTo>
                        <a:pt x="4" y="73"/>
                        <a:pt x="6" y="64"/>
                        <a:pt x="9" y="55"/>
                      </a:cubicBezTo>
                      <a:cubicBezTo>
                        <a:pt x="12" y="47"/>
                        <a:pt x="16" y="39"/>
                        <a:pt x="21" y="32"/>
                      </a:cubicBezTo>
                      <a:cubicBezTo>
                        <a:pt x="26" y="26"/>
                        <a:pt x="31" y="20"/>
                        <a:pt x="38" y="15"/>
                      </a:cubicBezTo>
                      <a:cubicBezTo>
                        <a:pt x="44" y="10"/>
                        <a:pt x="50" y="6"/>
                        <a:pt x="56" y="4"/>
                      </a:cubicBezTo>
                      <a:cubicBezTo>
                        <a:pt x="63" y="1"/>
                        <a:pt x="69" y="0"/>
                        <a:pt x="75" y="0"/>
                      </a:cubicBezTo>
                      <a:close/>
                    </a:path>
                  </a:pathLst>
                </a:custGeom>
                <a:grpFill/>
                <a:ln w="9525">
                  <a:solidFill>
                    <a:srgbClr val="00BCF2"/>
                  </a:solidFill>
                  <a:round/>
                  <a:headEnd/>
                  <a:tailEnd/>
                </a:ln>
              </p:spPr>
              <p:txBody>
                <a:bodyPr lIns="190222" tIns="95110" rIns="190222" bIns="95110"/>
                <a:lstStyle/>
                <a:p>
                  <a:endParaRPr lang="zh-CN" altLang="en-US" sz="7200"/>
                </a:p>
              </p:txBody>
            </p:sp>
          </p:grpSp>
        </p:grpSp>
        <p:grpSp>
          <p:nvGrpSpPr>
            <p:cNvPr id="98" name="Group 15"/>
            <p:cNvGrpSpPr>
              <a:grpSpLocks/>
            </p:cNvGrpSpPr>
            <p:nvPr/>
          </p:nvGrpSpPr>
          <p:grpSpPr bwMode="auto">
            <a:xfrm>
              <a:off x="0" y="549142"/>
              <a:ext cx="627000" cy="474574"/>
              <a:chOff x="0" y="0"/>
              <a:chExt cx="614762" cy="465311"/>
            </a:xfrm>
            <a:grpFill/>
          </p:grpSpPr>
          <p:sp>
            <p:nvSpPr>
              <p:cNvPr id="99" name="Freeform 24"/>
              <p:cNvSpPr>
                <a:spLocks/>
              </p:cNvSpPr>
              <p:nvPr/>
            </p:nvSpPr>
            <p:spPr bwMode="auto">
              <a:xfrm>
                <a:off x="8197" y="318847"/>
                <a:ext cx="10929" cy="18146"/>
              </a:xfrm>
              <a:custGeom>
                <a:avLst/>
                <a:gdLst>
                  <a:gd name="T0" fmla="*/ 0 w 13"/>
                  <a:gd name="T1" fmla="*/ 0 h 23"/>
                  <a:gd name="T2" fmla="*/ 1 w 13"/>
                  <a:gd name="T3" fmla="*/ 7 h 23"/>
                  <a:gd name="T4" fmla="*/ 3 w 13"/>
                  <a:gd name="T5" fmla="*/ 14 h 23"/>
                  <a:gd name="T6" fmla="*/ 7 w 13"/>
                  <a:gd name="T7" fmla="*/ 20 h 23"/>
                  <a:gd name="T8" fmla="*/ 13 w 13"/>
                  <a:gd name="T9" fmla="*/ 23 h 23"/>
                  <a:gd name="T10" fmla="*/ 7 w 13"/>
                  <a:gd name="T11" fmla="*/ 20 h 23"/>
                  <a:gd name="T12" fmla="*/ 3 w 13"/>
                  <a:gd name="T13" fmla="*/ 14 h 23"/>
                  <a:gd name="T14" fmla="*/ 1 w 13"/>
                  <a:gd name="T15" fmla="*/ 7 h 23"/>
                  <a:gd name="T16" fmla="*/ 0 w 13"/>
                  <a:gd name="T17" fmla="*/ 0 h 23"/>
                  <a:gd name="T18" fmla="*/ 0 w 13"/>
                  <a:gd name="T19" fmla="*/ 0 h 23"/>
                  <a:gd name="T20" fmla="*/ 13 w 1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3" h="23">
                    <a:moveTo>
                      <a:pt x="0" y="0"/>
                    </a:moveTo>
                    <a:cubicBezTo>
                      <a:pt x="0" y="2"/>
                      <a:pt x="0" y="5"/>
                      <a:pt x="1" y="7"/>
                    </a:cubicBezTo>
                    <a:cubicBezTo>
                      <a:pt x="1" y="10"/>
                      <a:pt x="2" y="12"/>
                      <a:pt x="3" y="14"/>
                    </a:cubicBezTo>
                    <a:cubicBezTo>
                      <a:pt x="4" y="16"/>
                      <a:pt x="6" y="18"/>
                      <a:pt x="7" y="20"/>
                    </a:cubicBezTo>
                    <a:cubicBezTo>
                      <a:pt x="9" y="21"/>
                      <a:pt x="11" y="22"/>
                      <a:pt x="13" y="23"/>
                    </a:cubicBezTo>
                    <a:cubicBezTo>
                      <a:pt x="11" y="22"/>
                      <a:pt x="9" y="21"/>
                      <a:pt x="7" y="20"/>
                    </a:cubicBezTo>
                    <a:cubicBezTo>
                      <a:pt x="6" y="18"/>
                      <a:pt x="4" y="16"/>
                      <a:pt x="3" y="14"/>
                    </a:cubicBezTo>
                    <a:cubicBezTo>
                      <a:pt x="2" y="12"/>
                      <a:pt x="1" y="10"/>
                      <a:pt x="1" y="7"/>
                    </a:cubicBezTo>
                    <a:cubicBezTo>
                      <a:pt x="0" y="5"/>
                      <a:pt x="0" y="2"/>
                      <a:pt x="0" y="0"/>
                    </a:cubicBezTo>
                    <a:close/>
                  </a:path>
                </a:pathLst>
              </a:custGeom>
              <a:grpFill/>
              <a:ln w="9525">
                <a:solidFill>
                  <a:srgbClr val="00BCF2"/>
                </a:solidFill>
                <a:round/>
                <a:headEnd/>
                <a:tailEnd/>
              </a:ln>
            </p:spPr>
            <p:txBody>
              <a:bodyPr lIns="190222" tIns="95110" rIns="190222" bIns="95110"/>
              <a:lstStyle/>
              <a:p>
                <a:endParaRPr lang="zh-CN" altLang="en-US" sz="7200"/>
              </a:p>
            </p:txBody>
          </p:sp>
          <p:sp>
            <p:nvSpPr>
              <p:cNvPr id="100" name="Freeform 25"/>
              <p:cNvSpPr>
                <a:spLocks/>
              </p:cNvSpPr>
              <p:nvPr/>
            </p:nvSpPr>
            <p:spPr bwMode="auto">
              <a:xfrm>
                <a:off x="40984" y="10368"/>
                <a:ext cx="15027" cy="14258"/>
              </a:xfrm>
              <a:custGeom>
                <a:avLst/>
                <a:gdLst>
                  <a:gd name="T0" fmla="*/ 0 w 18"/>
                  <a:gd name="T1" fmla="*/ 19 h 19"/>
                  <a:gd name="T2" fmla="*/ 2 w 18"/>
                  <a:gd name="T3" fmla="*/ 12 h 19"/>
                  <a:gd name="T4" fmla="*/ 6 w 18"/>
                  <a:gd name="T5" fmla="*/ 6 h 19"/>
                  <a:gd name="T6" fmla="*/ 11 w 18"/>
                  <a:gd name="T7" fmla="*/ 1 h 19"/>
                  <a:gd name="T8" fmla="*/ 18 w 18"/>
                  <a:gd name="T9" fmla="*/ 0 h 19"/>
                  <a:gd name="T10" fmla="*/ 11 w 18"/>
                  <a:gd name="T11" fmla="*/ 1 h 19"/>
                  <a:gd name="T12" fmla="*/ 6 w 18"/>
                  <a:gd name="T13" fmla="*/ 6 h 19"/>
                  <a:gd name="T14" fmla="*/ 2 w 18"/>
                  <a:gd name="T15" fmla="*/ 12 h 19"/>
                  <a:gd name="T16" fmla="*/ 0 w 18"/>
                  <a:gd name="T17" fmla="*/ 19 h 19"/>
                  <a:gd name="T18" fmla="*/ 0 w 18"/>
                  <a:gd name="T19" fmla="*/ 0 h 19"/>
                  <a:gd name="T20" fmla="*/ 18 w 1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8" h="19">
                    <a:moveTo>
                      <a:pt x="0" y="19"/>
                    </a:moveTo>
                    <a:cubicBezTo>
                      <a:pt x="0" y="17"/>
                      <a:pt x="1" y="14"/>
                      <a:pt x="2" y="12"/>
                    </a:cubicBezTo>
                    <a:cubicBezTo>
                      <a:pt x="3" y="9"/>
                      <a:pt x="4" y="7"/>
                      <a:pt x="6" y="6"/>
                    </a:cubicBezTo>
                    <a:cubicBezTo>
                      <a:pt x="8" y="4"/>
                      <a:pt x="9" y="2"/>
                      <a:pt x="11" y="1"/>
                    </a:cubicBezTo>
                    <a:cubicBezTo>
                      <a:pt x="13" y="1"/>
                      <a:pt x="15" y="0"/>
                      <a:pt x="18" y="0"/>
                    </a:cubicBezTo>
                    <a:cubicBezTo>
                      <a:pt x="15" y="0"/>
                      <a:pt x="13" y="1"/>
                      <a:pt x="11" y="1"/>
                    </a:cubicBezTo>
                    <a:cubicBezTo>
                      <a:pt x="9" y="2"/>
                      <a:pt x="8" y="4"/>
                      <a:pt x="6" y="6"/>
                    </a:cubicBezTo>
                    <a:cubicBezTo>
                      <a:pt x="4" y="7"/>
                      <a:pt x="3" y="9"/>
                      <a:pt x="2" y="12"/>
                    </a:cubicBezTo>
                    <a:cubicBezTo>
                      <a:pt x="1" y="14"/>
                      <a:pt x="0" y="17"/>
                      <a:pt x="0" y="19"/>
                    </a:cubicBezTo>
                    <a:close/>
                  </a:path>
                </a:pathLst>
              </a:custGeom>
              <a:grpFill/>
              <a:ln w="9525">
                <a:solidFill>
                  <a:srgbClr val="00BCF2"/>
                </a:solidFill>
                <a:round/>
                <a:headEnd/>
                <a:tailEnd/>
              </a:ln>
            </p:spPr>
            <p:txBody>
              <a:bodyPr lIns="190222" tIns="95110" rIns="190222" bIns="95110"/>
              <a:lstStyle/>
              <a:p>
                <a:endParaRPr lang="zh-CN" altLang="en-US" sz="7200"/>
              </a:p>
            </p:txBody>
          </p:sp>
          <p:sp>
            <p:nvSpPr>
              <p:cNvPr id="101" name="Freeform 26"/>
              <p:cNvSpPr>
                <a:spLocks/>
              </p:cNvSpPr>
              <p:nvPr/>
            </p:nvSpPr>
            <p:spPr bwMode="auto">
              <a:xfrm>
                <a:off x="40984" y="10368"/>
                <a:ext cx="15027" cy="14258"/>
              </a:xfrm>
              <a:custGeom>
                <a:avLst/>
                <a:gdLst>
                  <a:gd name="T0" fmla="*/ 18 w 18"/>
                  <a:gd name="T1" fmla="*/ 0 h 19"/>
                  <a:gd name="T2" fmla="*/ 11 w 18"/>
                  <a:gd name="T3" fmla="*/ 1 h 19"/>
                  <a:gd name="T4" fmla="*/ 6 w 18"/>
                  <a:gd name="T5" fmla="*/ 6 h 19"/>
                  <a:gd name="T6" fmla="*/ 2 w 18"/>
                  <a:gd name="T7" fmla="*/ 12 h 19"/>
                  <a:gd name="T8" fmla="*/ 0 w 18"/>
                  <a:gd name="T9" fmla="*/ 19 h 19"/>
                  <a:gd name="T10" fmla="*/ 2 w 18"/>
                  <a:gd name="T11" fmla="*/ 12 h 19"/>
                  <a:gd name="T12" fmla="*/ 6 w 18"/>
                  <a:gd name="T13" fmla="*/ 6 h 19"/>
                  <a:gd name="T14" fmla="*/ 11 w 18"/>
                  <a:gd name="T15" fmla="*/ 1 h 19"/>
                  <a:gd name="T16" fmla="*/ 18 w 18"/>
                  <a:gd name="T17" fmla="*/ 0 h 19"/>
                  <a:gd name="T18" fmla="*/ 0 w 18"/>
                  <a:gd name="T19" fmla="*/ 0 h 19"/>
                  <a:gd name="T20" fmla="*/ 18 w 1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8" h="19">
                    <a:moveTo>
                      <a:pt x="18" y="0"/>
                    </a:moveTo>
                    <a:cubicBezTo>
                      <a:pt x="15" y="0"/>
                      <a:pt x="13" y="1"/>
                      <a:pt x="11" y="1"/>
                    </a:cubicBezTo>
                    <a:cubicBezTo>
                      <a:pt x="9" y="2"/>
                      <a:pt x="8" y="4"/>
                      <a:pt x="6" y="6"/>
                    </a:cubicBezTo>
                    <a:cubicBezTo>
                      <a:pt x="4" y="7"/>
                      <a:pt x="3" y="9"/>
                      <a:pt x="2" y="12"/>
                    </a:cubicBezTo>
                    <a:cubicBezTo>
                      <a:pt x="1" y="14"/>
                      <a:pt x="0" y="17"/>
                      <a:pt x="0" y="19"/>
                    </a:cubicBezTo>
                    <a:cubicBezTo>
                      <a:pt x="0" y="17"/>
                      <a:pt x="1" y="14"/>
                      <a:pt x="2" y="12"/>
                    </a:cubicBezTo>
                    <a:cubicBezTo>
                      <a:pt x="3" y="9"/>
                      <a:pt x="4" y="7"/>
                      <a:pt x="6" y="6"/>
                    </a:cubicBezTo>
                    <a:cubicBezTo>
                      <a:pt x="8" y="4"/>
                      <a:pt x="9" y="2"/>
                      <a:pt x="11" y="1"/>
                    </a:cubicBezTo>
                    <a:cubicBezTo>
                      <a:pt x="13" y="1"/>
                      <a:pt x="15" y="0"/>
                      <a:pt x="18" y="0"/>
                    </a:cubicBezTo>
                    <a:close/>
                  </a:path>
                </a:pathLst>
              </a:custGeom>
              <a:grpFill/>
              <a:ln w="9525">
                <a:solidFill>
                  <a:srgbClr val="00BCF2"/>
                </a:solidFill>
                <a:round/>
                <a:headEnd/>
                <a:tailEnd/>
              </a:ln>
            </p:spPr>
            <p:txBody>
              <a:bodyPr lIns="190222" tIns="95110" rIns="190222" bIns="95110"/>
              <a:lstStyle/>
              <a:p>
                <a:endParaRPr lang="zh-CN" altLang="en-US" sz="7200"/>
              </a:p>
            </p:txBody>
          </p:sp>
          <p:sp>
            <p:nvSpPr>
              <p:cNvPr id="102" name="Freeform 27"/>
              <p:cNvSpPr>
                <a:spLocks/>
              </p:cNvSpPr>
              <p:nvPr/>
            </p:nvSpPr>
            <p:spPr bwMode="auto">
              <a:xfrm>
                <a:off x="230877" y="351252"/>
                <a:ext cx="21859" cy="24627"/>
              </a:xfrm>
              <a:custGeom>
                <a:avLst/>
                <a:gdLst>
                  <a:gd name="T0" fmla="*/ 15 w 27"/>
                  <a:gd name="T1" fmla="*/ 0 h 31"/>
                  <a:gd name="T2" fmla="*/ 20 w 27"/>
                  <a:gd name="T3" fmla="*/ 3 h 31"/>
                  <a:gd name="T4" fmla="*/ 24 w 27"/>
                  <a:gd name="T5" fmla="*/ 7 h 31"/>
                  <a:gd name="T6" fmla="*/ 27 w 27"/>
                  <a:gd name="T7" fmla="*/ 12 h 31"/>
                  <a:gd name="T8" fmla="*/ 27 w 27"/>
                  <a:gd name="T9" fmla="*/ 19 h 31"/>
                  <a:gd name="T10" fmla="*/ 25 w 27"/>
                  <a:gd name="T11" fmla="*/ 24 h 31"/>
                  <a:gd name="T12" fmla="*/ 22 w 27"/>
                  <a:gd name="T13" fmla="*/ 29 h 31"/>
                  <a:gd name="T14" fmla="*/ 17 w 27"/>
                  <a:gd name="T15" fmla="*/ 31 h 31"/>
                  <a:gd name="T16" fmla="*/ 12 w 27"/>
                  <a:gd name="T17" fmla="*/ 31 h 31"/>
                  <a:gd name="T18" fmla="*/ 7 w 27"/>
                  <a:gd name="T19" fmla="*/ 29 h 31"/>
                  <a:gd name="T20" fmla="*/ 3 w 27"/>
                  <a:gd name="T21" fmla="*/ 24 h 31"/>
                  <a:gd name="T22" fmla="*/ 0 w 27"/>
                  <a:gd name="T23" fmla="*/ 19 h 31"/>
                  <a:gd name="T24" fmla="*/ 0 w 27"/>
                  <a:gd name="T25" fmla="*/ 13 h 31"/>
                  <a:gd name="T26" fmla="*/ 2 w 27"/>
                  <a:gd name="T27" fmla="*/ 7 h 31"/>
                  <a:gd name="T28" fmla="*/ 5 w 27"/>
                  <a:gd name="T29" fmla="*/ 3 h 31"/>
                  <a:gd name="T30" fmla="*/ 10 w 27"/>
                  <a:gd name="T31" fmla="*/ 0 h 31"/>
                  <a:gd name="T32" fmla="*/ 15 w 27"/>
                  <a:gd name="T33" fmla="*/ 0 h 31"/>
                  <a:gd name="T34" fmla="*/ 0 w 27"/>
                  <a:gd name="T35" fmla="*/ 0 h 31"/>
                  <a:gd name="T36" fmla="*/ 27 w 27"/>
                  <a:gd name="T3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T34" t="T35" r="T36" b="T37"/>
                <a:pathLst>
                  <a:path w="27" h="31">
                    <a:moveTo>
                      <a:pt x="15" y="0"/>
                    </a:moveTo>
                    <a:cubicBezTo>
                      <a:pt x="17" y="1"/>
                      <a:pt x="19" y="1"/>
                      <a:pt x="20" y="3"/>
                    </a:cubicBezTo>
                    <a:cubicBezTo>
                      <a:pt x="22" y="4"/>
                      <a:pt x="23" y="5"/>
                      <a:pt x="24" y="7"/>
                    </a:cubicBezTo>
                    <a:cubicBezTo>
                      <a:pt x="26" y="9"/>
                      <a:pt x="26" y="10"/>
                      <a:pt x="27" y="12"/>
                    </a:cubicBezTo>
                    <a:cubicBezTo>
                      <a:pt x="27" y="14"/>
                      <a:pt x="27" y="17"/>
                      <a:pt x="27" y="19"/>
                    </a:cubicBezTo>
                    <a:cubicBezTo>
                      <a:pt x="27" y="21"/>
                      <a:pt x="26" y="23"/>
                      <a:pt x="25" y="24"/>
                    </a:cubicBezTo>
                    <a:cubicBezTo>
                      <a:pt x="25" y="26"/>
                      <a:pt x="23" y="28"/>
                      <a:pt x="22" y="29"/>
                    </a:cubicBezTo>
                    <a:cubicBezTo>
                      <a:pt x="21" y="30"/>
                      <a:pt x="19" y="31"/>
                      <a:pt x="17" y="31"/>
                    </a:cubicBezTo>
                    <a:cubicBezTo>
                      <a:pt x="15" y="31"/>
                      <a:pt x="14" y="31"/>
                      <a:pt x="12" y="31"/>
                    </a:cubicBezTo>
                    <a:cubicBezTo>
                      <a:pt x="10" y="31"/>
                      <a:pt x="8" y="30"/>
                      <a:pt x="7" y="29"/>
                    </a:cubicBezTo>
                    <a:cubicBezTo>
                      <a:pt x="5" y="27"/>
                      <a:pt x="4" y="26"/>
                      <a:pt x="3" y="24"/>
                    </a:cubicBezTo>
                    <a:cubicBezTo>
                      <a:pt x="2" y="23"/>
                      <a:pt x="1" y="21"/>
                      <a:pt x="0" y="19"/>
                    </a:cubicBezTo>
                    <a:cubicBezTo>
                      <a:pt x="0" y="17"/>
                      <a:pt x="0" y="15"/>
                      <a:pt x="0" y="13"/>
                    </a:cubicBezTo>
                    <a:cubicBezTo>
                      <a:pt x="0" y="10"/>
                      <a:pt x="1" y="9"/>
                      <a:pt x="2" y="7"/>
                    </a:cubicBezTo>
                    <a:cubicBezTo>
                      <a:pt x="3" y="5"/>
                      <a:pt x="4" y="4"/>
                      <a:pt x="5" y="3"/>
                    </a:cubicBezTo>
                    <a:cubicBezTo>
                      <a:pt x="7" y="2"/>
                      <a:pt x="8" y="1"/>
                      <a:pt x="10" y="0"/>
                    </a:cubicBezTo>
                    <a:cubicBezTo>
                      <a:pt x="12" y="0"/>
                      <a:pt x="13" y="0"/>
                      <a:pt x="15" y="0"/>
                    </a:cubicBezTo>
                    <a:close/>
                  </a:path>
                </a:pathLst>
              </a:custGeom>
              <a:grpFill/>
              <a:ln w="9525">
                <a:solidFill>
                  <a:srgbClr val="00BCF2"/>
                </a:solidFill>
                <a:round/>
                <a:headEnd/>
                <a:tailEnd/>
              </a:ln>
            </p:spPr>
            <p:txBody>
              <a:bodyPr lIns="190222" tIns="95110" rIns="190222" bIns="95110"/>
              <a:lstStyle/>
              <a:p>
                <a:endParaRPr lang="zh-CN" altLang="en-US" sz="7200"/>
              </a:p>
            </p:txBody>
          </p:sp>
          <p:sp>
            <p:nvSpPr>
              <p:cNvPr id="103" name="Freeform 28"/>
              <p:cNvSpPr>
                <a:spLocks/>
              </p:cNvSpPr>
              <p:nvPr/>
            </p:nvSpPr>
            <p:spPr bwMode="auto">
              <a:xfrm>
                <a:off x="42350" y="44068"/>
                <a:ext cx="501372" cy="347363"/>
              </a:xfrm>
              <a:custGeom>
                <a:avLst/>
                <a:gdLst>
                  <a:gd name="T0" fmla="*/ 367 w 367"/>
                  <a:gd name="T1" fmla="*/ 18 h 268"/>
                  <a:gd name="T2" fmla="*/ 336 w 367"/>
                  <a:gd name="T3" fmla="*/ 268 h 268"/>
                  <a:gd name="T4" fmla="*/ 0 w 367"/>
                  <a:gd name="T5" fmla="*/ 197 h 268"/>
                  <a:gd name="T6" fmla="*/ 21 w 367"/>
                  <a:gd name="T7" fmla="*/ 0 h 268"/>
                  <a:gd name="T8" fmla="*/ 367 w 367"/>
                  <a:gd name="T9" fmla="*/ 18 h 268"/>
                  <a:gd name="T10" fmla="*/ 0 w 367"/>
                  <a:gd name="T11" fmla="*/ 0 h 268"/>
                  <a:gd name="T12" fmla="*/ 367 w 367"/>
                  <a:gd name="T13" fmla="*/ 268 h 268"/>
                </a:gdLst>
                <a:ahLst/>
                <a:cxnLst>
                  <a:cxn ang="0">
                    <a:pos x="T0" y="T1"/>
                  </a:cxn>
                  <a:cxn ang="0">
                    <a:pos x="T2" y="T3"/>
                  </a:cxn>
                  <a:cxn ang="0">
                    <a:pos x="T4" y="T5"/>
                  </a:cxn>
                  <a:cxn ang="0">
                    <a:pos x="T6" y="T7"/>
                  </a:cxn>
                  <a:cxn ang="0">
                    <a:pos x="T8" y="T9"/>
                  </a:cxn>
                </a:cxnLst>
                <a:rect l="T10" t="T11" r="T12" b="T13"/>
                <a:pathLst>
                  <a:path w="367" h="268">
                    <a:moveTo>
                      <a:pt x="367" y="18"/>
                    </a:moveTo>
                    <a:lnTo>
                      <a:pt x="336" y="268"/>
                    </a:lnTo>
                    <a:lnTo>
                      <a:pt x="0" y="197"/>
                    </a:lnTo>
                    <a:lnTo>
                      <a:pt x="21" y="0"/>
                    </a:lnTo>
                    <a:lnTo>
                      <a:pt x="367" y="18"/>
                    </a:lnTo>
                    <a:close/>
                  </a:path>
                </a:pathLst>
              </a:custGeom>
              <a:grpFill/>
              <a:ln w="9525">
                <a:solidFill>
                  <a:srgbClr val="00BCF2"/>
                </a:solidFill>
                <a:round/>
                <a:headEnd/>
                <a:tailEnd/>
              </a:ln>
              <a:extLst/>
            </p:spPr>
            <p:txBody>
              <a:bodyPr lIns="190222" tIns="95110" rIns="190222" bIns="95110"/>
              <a:lstStyle/>
              <a:p>
                <a:endParaRPr lang="zh-CN" altLang="en-US" sz="7200"/>
              </a:p>
            </p:txBody>
          </p:sp>
          <p:sp>
            <p:nvSpPr>
              <p:cNvPr id="104" name="Freeform 29"/>
              <p:cNvSpPr>
                <a:spLocks noEditPoints="1"/>
              </p:cNvSpPr>
              <p:nvPr/>
            </p:nvSpPr>
            <p:spPr bwMode="auto">
              <a:xfrm>
                <a:off x="0" y="0"/>
                <a:ext cx="614762" cy="465311"/>
              </a:xfrm>
              <a:custGeom>
                <a:avLst/>
                <a:gdLst>
                  <a:gd name="T0" fmla="*/ 749 w 750"/>
                  <a:gd name="T1" fmla="*/ 40 h 598"/>
                  <a:gd name="T2" fmla="*/ 742 w 750"/>
                  <a:gd name="T3" fmla="*/ 29 h 598"/>
                  <a:gd name="T4" fmla="*/ 731 w 750"/>
                  <a:gd name="T5" fmla="*/ 20 h 598"/>
                  <a:gd name="T6" fmla="*/ 717 w 750"/>
                  <a:gd name="T7" fmla="*/ 17 h 598"/>
                  <a:gd name="T8" fmla="*/ 65 w 750"/>
                  <a:gd name="T9" fmla="*/ 0 h 598"/>
                  <a:gd name="T10" fmla="*/ 57 w 750"/>
                  <a:gd name="T11" fmla="*/ 2 h 598"/>
                  <a:gd name="T12" fmla="*/ 49 w 750"/>
                  <a:gd name="T13" fmla="*/ 8 h 598"/>
                  <a:gd name="T14" fmla="*/ 44 w 750"/>
                  <a:gd name="T15" fmla="*/ 16 h 598"/>
                  <a:gd name="T16" fmla="*/ 41 w 750"/>
                  <a:gd name="T17" fmla="*/ 26 h 598"/>
                  <a:gd name="T18" fmla="*/ 0 w 750"/>
                  <a:gd name="T19" fmla="*/ 413 h 598"/>
                  <a:gd name="T20" fmla="*/ 1 w 750"/>
                  <a:gd name="T21" fmla="*/ 424 h 598"/>
                  <a:gd name="T22" fmla="*/ 4 w 750"/>
                  <a:gd name="T23" fmla="*/ 433 h 598"/>
                  <a:gd name="T24" fmla="*/ 10 w 750"/>
                  <a:gd name="T25" fmla="*/ 440 h 598"/>
                  <a:gd name="T26" fmla="*/ 18 w 750"/>
                  <a:gd name="T27" fmla="*/ 444 h 598"/>
                  <a:gd name="T28" fmla="*/ 644 w 750"/>
                  <a:gd name="T29" fmla="*/ 597 h 598"/>
                  <a:gd name="T30" fmla="*/ 658 w 750"/>
                  <a:gd name="T31" fmla="*/ 598 h 598"/>
                  <a:gd name="T32" fmla="*/ 670 w 750"/>
                  <a:gd name="T33" fmla="*/ 593 h 598"/>
                  <a:gd name="T34" fmla="*/ 680 w 750"/>
                  <a:gd name="T35" fmla="*/ 584 h 598"/>
                  <a:gd name="T36" fmla="*/ 684 w 750"/>
                  <a:gd name="T37" fmla="*/ 571 h 598"/>
                  <a:gd name="T38" fmla="*/ 750 w 750"/>
                  <a:gd name="T39" fmla="*/ 54 h 598"/>
                  <a:gd name="T40" fmla="*/ 749 w 750"/>
                  <a:gd name="T41" fmla="*/ 40 h 598"/>
                  <a:gd name="T42" fmla="*/ 732 w 750"/>
                  <a:gd name="T43" fmla="*/ 61 h 598"/>
                  <a:gd name="T44" fmla="*/ 669 w 750"/>
                  <a:gd name="T45" fmla="*/ 560 h 598"/>
                  <a:gd name="T46" fmla="*/ 666 w 750"/>
                  <a:gd name="T47" fmla="*/ 569 h 598"/>
                  <a:gd name="T48" fmla="*/ 659 w 750"/>
                  <a:gd name="T49" fmla="*/ 576 h 598"/>
                  <a:gd name="T50" fmla="*/ 650 w 750"/>
                  <a:gd name="T51" fmla="*/ 580 h 598"/>
                  <a:gd name="T52" fmla="*/ 640 w 750"/>
                  <a:gd name="T53" fmla="*/ 579 h 598"/>
                  <a:gd name="T54" fmla="*/ 23 w 750"/>
                  <a:gd name="T55" fmla="*/ 433 h 598"/>
                  <a:gd name="T56" fmla="*/ 17 w 750"/>
                  <a:gd name="T57" fmla="*/ 430 h 598"/>
                  <a:gd name="T58" fmla="*/ 13 w 750"/>
                  <a:gd name="T59" fmla="*/ 424 h 598"/>
                  <a:gd name="T60" fmla="*/ 11 w 750"/>
                  <a:gd name="T61" fmla="*/ 417 h 598"/>
                  <a:gd name="T62" fmla="*/ 10 w 750"/>
                  <a:gd name="T63" fmla="*/ 414 h 598"/>
                  <a:gd name="T64" fmla="*/ 10 w 750"/>
                  <a:gd name="T65" fmla="*/ 410 h 598"/>
                  <a:gd name="T66" fmla="*/ 50 w 750"/>
                  <a:gd name="T67" fmla="*/ 32 h 598"/>
                  <a:gd name="T68" fmla="*/ 52 w 750"/>
                  <a:gd name="T69" fmla="*/ 25 h 598"/>
                  <a:gd name="T70" fmla="*/ 56 w 750"/>
                  <a:gd name="T71" fmla="*/ 19 h 598"/>
                  <a:gd name="T72" fmla="*/ 61 w 750"/>
                  <a:gd name="T73" fmla="*/ 14 h 598"/>
                  <a:gd name="T74" fmla="*/ 68 w 750"/>
                  <a:gd name="T75" fmla="*/ 13 h 598"/>
                  <a:gd name="T76" fmla="*/ 708 w 750"/>
                  <a:gd name="T77" fmla="*/ 34 h 598"/>
                  <a:gd name="T78" fmla="*/ 719 w 750"/>
                  <a:gd name="T79" fmla="*/ 36 h 598"/>
                  <a:gd name="T80" fmla="*/ 726 w 750"/>
                  <a:gd name="T81" fmla="*/ 42 h 598"/>
                  <a:gd name="T82" fmla="*/ 731 w 750"/>
                  <a:gd name="T83" fmla="*/ 51 h 598"/>
                  <a:gd name="T84" fmla="*/ 732 w 750"/>
                  <a:gd name="T85" fmla="*/ 53 h 598"/>
                  <a:gd name="T86" fmla="*/ 732 w 750"/>
                  <a:gd name="T87" fmla="*/ 59 h 598"/>
                  <a:gd name="T88" fmla="*/ 732 w 750"/>
                  <a:gd name="T89" fmla="*/ 61 h 598"/>
                  <a:gd name="T90" fmla="*/ 0 w 750"/>
                  <a:gd name="T91" fmla="*/ 0 h 598"/>
                  <a:gd name="T92" fmla="*/ 750 w 750"/>
                  <a:gd name="T93"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T90" t="T91" r="T92" b="T93"/>
                <a:pathLst>
                  <a:path w="750" h="598">
                    <a:moveTo>
                      <a:pt x="749" y="40"/>
                    </a:moveTo>
                    <a:cubicBezTo>
                      <a:pt x="747" y="36"/>
                      <a:pt x="745" y="32"/>
                      <a:pt x="742" y="29"/>
                    </a:cubicBezTo>
                    <a:cubicBezTo>
                      <a:pt x="739" y="25"/>
                      <a:pt x="735" y="22"/>
                      <a:pt x="731" y="20"/>
                    </a:cubicBezTo>
                    <a:cubicBezTo>
                      <a:pt x="727" y="19"/>
                      <a:pt x="722" y="17"/>
                      <a:pt x="717" y="17"/>
                    </a:cubicBezTo>
                    <a:cubicBezTo>
                      <a:pt x="65" y="0"/>
                      <a:pt x="65" y="0"/>
                      <a:pt x="65" y="0"/>
                    </a:cubicBezTo>
                    <a:cubicBezTo>
                      <a:pt x="62" y="0"/>
                      <a:pt x="59" y="1"/>
                      <a:pt x="57" y="2"/>
                    </a:cubicBezTo>
                    <a:cubicBezTo>
                      <a:pt x="54" y="3"/>
                      <a:pt x="51" y="5"/>
                      <a:pt x="49" y="8"/>
                    </a:cubicBezTo>
                    <a:cubicBezTo>
                      <a:pt x="47" y="10"/>
                      <a:pt x="45" y="13"/>
                      <a:pt x="44" y="16"/>
                    </a:cubicBezTo>
                    <a:cubicBezTo>
                      <a:pt x="42" y="19"/>
                      <a:pt x="41" y="23"/>
                      <a:pt x="41" y="26"/>
                    </a:cubicBezTo>
                    <a:cubicBezTo>
                      <a:pt x="0" y="413"/>
                      <a:pt x="0" y="413"/>
                      <a:pt x="0" y="413"/>
                    </a:cubicBezTo>
                    <a:cubicBezTo>
                      <a:pt x="0" y="417"/>
                      <a:pt x="0" y="420"/>
                      <a:pt x="1" y="424"/>
                    </a:cubicBezTo>
                    <a:cubicBezTo>
                      <a:pt x="2" y="427"/>
                      <a:pt x="3" y="430"/>
                      <a:pt x="4" y="433"/>
                    </a:cubicBezTo>
                    <a:cubicBezTo>
                      <a:pt x="6" y="436"/>
                      <a:pt x="8" y="438"/>
                      <a:pt x="10" y="440"/>
                    </a:cubicBezTo>
                    <a:cubicBezTo>
                      <a:pt x="13" y="442"/>
                      <a:pt x="15" y="444"/>
                      <a:pt x="18" y="444"/>
                    </a:cubicBezTo>
                    <a:cubicBezTo>
                      <a:pt x="644" y="597"/>
                      <a:pt x="644" y="597"/>
                      <a:pt x="644" y="597"/>
                    </a:cubicBezTo>
                    <a:cubicBezTo>
                      <a:pt x="649" y="598"/>
                      <a:pt x="654" y="598"/>
                      <a:pt x="658" y="598"/>
                    </a:cubicBezTo>
                    <a:cubicBezTo>
                      <a:pt x="663" y="597"/>
                      <a:pt x="667" y="595"/>
                      <a:pt x="670" y="593"/>
                    </a:cubicBezTo>
                    <a:cubicBezTo>
                      <a:pt x="674" y="591"/>
                      <a:pt x="677" y="587"/>
                      <a:pt x="680" y="584"/>
                    </a:cubicBezTo>
                    <a:cubicBezTo>
                      <a:pt x="682" y="580"/>
                      <a:pt x="684" y="576"/>
                      <a:pt x="684" y="571"/>
                    </a:cubicBezTo>
                    <a:cubicBezTo>
                      <a:pt x="750" y="54"/>
                      <a:pt x="750" y="54"/>
                      <a:pt x="750" y="54"/>
                    </a:cubicBezTo>
                    <a:cubicBezTo>
                      <a:pt x="750" y="49"/>
                      <a:pt x="750" y="45"/>
                      <a:pt x="749" y="40"/>
                    </a:cubicBezTo>
                    <a:close/>
                    <a:moveTo>
                      <a:pt x="732" y="61"/>
                    </a:moveTo>
                    <a:cubicBezTo>
                      <a:pt x="669" y="560"/>
                      <a:pt x="669" y="560"/>
                      <a:pt x="669" y="560"/>
                    </a:cubicBezTo>
                    <a:cubicBezTo>
                      <a:pt x="668" y="563"/>
                      <a:pt x="667" y="566"/>
                      <a:pt x="666" y="569"/>
                    </a:cubicBezTo>
                    <a:cubicBezTo>
                      <a:pt x="664" y="572"/>
                      <a:pt x="662" y="574"/>
                      <a:pt x="659" y="576"/>
                    </a:cubicBezTo>
                    <a:cubicBezTo>
                      <a:pt x="656" y="578"/>
                      <a:pt x="653" y="579"/>
                      <a:pt x="650" y="580"/>
                    </a:cubicBezTo>
                    <a:cubicBezTo>
                      <a:pt x="647" y="580"/>
                      <a:pt x="643" y="580"/>
                      <a:pt x="640" y="579"/>
                    </a:cubicBezTo>
                    <a:cubicBezTo>
                      <a:pt x="23" y="433"/>
                      <a:pt x="23" y="433"/>
                      <a:pt x="23" y="433"/>
                    </a:cubicBezTo>
                    <a:cubicBezTo>
                      <a:pt x="21" y="432"/>
                      <a:pt x="19" y="431"/>
                      <a:pt x="17" y="430"/>
                    </a:cubicBezTo>
                    <a:cubicBezTo>
                      <a:pt x="16" y="428"/>
                      <a:pt x="14" y="426"/>
                      <a:pt x="13" y="424"/>
                    </a:cubicBezTo>
                    <a:cubicBezTo>
                      <a:pt x="12" y="422"/>
                      <a:pt x="11" y="420"/>
                      <a:pt x="11" y="417"/>
                    </a:cubicBezTo>
                    <a:cubicBezTo>
                      <a:pt x="10" y="416"/>
                      <a:pt x="10" y="415"/>
                      <a:pt x="10" y="414"/>
                    </a:cubicBezTo>
                    <a:cubicBezTo>
                      <a:pt x="10" y="412"/>
                      <a:pt x="10" y="411"/>
                      <a:pt x="10" y="410"/>
                    </a:cubicBezTo>
                    <a:cubicBezTo>
                      <a:pt x="50" y="32"/>
                      <a:pt x="50" y="32"/>
                      <a:pt x="50" y="32"/>
                    </a:cubicBezTo>
                    <a:cubicBezTo>
                      <a:pt x="50" y="30"/>
                      <a:pt x="51" y="27"/>
                      <a:pt x="52" y="25"/>
                    </a:cubicBezTo>
                    <a:cubicBezTo>
                      <a:pt x="53" y="22"/>
                      <a:pt x="54" y="20"/>
                      <a:pt x="56" y="19"/>
                    </a:cubicBezTo>
                    <a:cubicBezTo>
                      <a:pt x="58" y="17"/>
                      <a:pt x="59" y="15"/>
                      <a:pt x="61" y="14"/>
                    </a:cubicBezTo>
                    <a:cubicBezTo>
                      <a:pt x="63" y="14"/>
                      <a:pt x="65" y="13"/>
                      <a:pt x="68" y="13"/>
                    </a:cubicBezTo>
                    <a:cubicBezTo>
                      <a:pt x="708" y="34"/>
                      <a:pt x="708" y="34"/>
                      <a:pt x="708" y="34"/>
                    </a:cubicBezTo>
                    <a:cubicBezTo>
                      <a:pt x="712" y="34"/>
                      <a:pt x="716" y="35"/>
                      <a:pt x="719" y="36"/>
                    </a:cubicBezTo>
                    <a:cubicBezTo>
                      <a:pt x="722" y="38"/>
                      <a:pt x="724" y="40"/>
                      <a:pt x="726" y="42"/>
                    </a:cubicBezTo>
                    <a:cubicBezTo>
                      <a:pt x="729" y="45"/>
                      <a:pt x="730" y="48"/>
                      <a:pt x="731" y="51"/>
                    </a:cubicBezTo>
                    <a:cubicBezTo>
                      <a:pt x="731" y="52"/>
                      <a:pt x="732" y="53"/>
                      <a:pt x="732" y="53"/>
                    </a:cubicBezTo>
                    <a:cubicBezTo>
                      <a:pt x="732" y="55"/>
                      <a:pt x="732" y="57"/>
                      <a:pt x="732" y="59"/>
                    </a:cubicBezTo>
                    <a:cubicBezTo>
                      <a:pt x="732" y="60"/>
                      <a:pt x="732" y="60"/>
                      <a:pt x="732" y="61"/>
                    </a:cubicBezTo>
                    <a:close/>
                  </a:path>
                </a:pathLst>
              </a:custGeom>
              <a:grpFill/>
              <a:ln w="9525">
                <a:solidFill>
                  <a:srgbClr val="00BCF2"/>
                </a:solidFill>
                <a:round/>
                <a:headEnd/>
                <a:tailEnd/>
              </a:ln>
            </p:spPr>
            <p:txBody>
              <a:bodyPr lIns="190222" tIns="95110" rIns="190222" bIns="95110"/>
              <a:lstStyle/>
              <a:p>
                <a:endParaRPr lang="zh-CN" altLang="en-US" sz="7200"/>
              </a:p>
            </p:txBody>
          </p:sp>
        </p:grpSp>
      </p:grpSp>
      <p:sp>
        <p:nvSpPr>
          <p:cNvPr id="119" name="Straight Connector 169"/>
          <p:cNvSpPr>
            <a:spLocks noChangeShapeType="1"/>
          </p:cNvSpPr>
          <p:nvPr/>
        </p:nvSpPr>
        <p:spPr bwMode="auto">
          <a:xfrm>
            <a:off x="4094722" y="5215533"/>
            <a:ext cx="1298781" cy="380744"/>
          </a:xfrm>
          <a:prstGeom prst="line">
            <a:avLst/>
          </a:prstGeom>
          <a:noFill/>
          <a:ln w="19050" cap="rnd" cmpd="sng">
            <a:solidFill>
              <a:srgbClr val="595959"/>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7200"/>
          </a:p>
        </p:txBody>
      </p:sp>
      <p:sp>
        <p:nvSpPr>
          <p:cNvPr id="120" name="Straight Connector 169"/>
          <p:cNvSpPr>
            <a:spLocks noChangeShapeType="1"/>
          </p:cNvSpPr>
          <p:nvPr/>
        </p:nvSpPr>
        <p:spPr bwMode="auto">
          <a:xfrm>
            <a:off x="4292329" y="6897097"/>
            <a:ext cx="1178848" cy="12572"/>
          </a:xfrm>
          <a:prstGeom prst="line">
            <a:avLst/>
          </a:prstGeom>
          <a:noFill/>
          <a:ln w="19050" cap="rnd" cmpd="sng">
            <a:solidFill>
              <a:srgbClr val="595959"/>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7200"/>
          </a:p>
        </p:txBody>
      </p:sp>
      <p:sp>
        <p:nvSpPr>
          <p:cNvPr id="121" name="Straight Connector 169"/>
          <p:cNvSpPr>
            <a:spLocks noChangeShapeType="1"/>
          </p:cNvSpPr>
          <p:nvPr/>
        </p:nvSpPr>
        <p:spPr bwMode="auto">
          <a:xfrm flipV="1">
            <a:off x="4151683" y="8085065"/>
            <a:ext cx="1256674" cy="302145"/>
          </a:xfrm>
          <a:prstGeom prst="line">
            <a:avLst/>
          </a:prstGeom>
          <a:noFill/>
          <a:ln w="19050" cap="rnd" cmpd="sng">
            <a:solidFill>
              <a:srgbClr val="595959"/>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7200"/>
          </a:p>
        </p:txBody>
      </p:sp>
      <p:sp>
        <p:nvSpPr>
          <p:cNvPr id="122" name="Right Arrow 57"/>
          <p:cNvSpPr>
            <a:spLocks noChangeArrowheads="1"/>
          </p:cNvSpPr>
          <p:nvPr/>
        </p:nvSpPr>
        <p:spPr bwMode="auto">
          <a:xfrm rot="10800000" flipH="1">
            <a:off x="8737940" y="5757932"/>
            <a:ext cx="2528210" cy="752871"/>
          </a:xfrm>
          <a:prstGeom prst="rightArrow">
            <a:avLst>
              <a:gd name="adj1" fmla="val 67417"/>
              <a:gd name="adj2" fmla="val 59396"/>
            </a:avLst>
          </a:prstGeom>
          <a:solidFill>
            <a:srgbClr val="0055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rot="10800000" lIns="219570" tIns="0" rIns="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r>
              <a:rPr lang="zh-CN" altLang="en-US" sz="3200" dirty="0">
                <a:solidFill>
                  <a:srgbClr val="FFFFFF"/>
                </a:solidFill>
                <a:latin typeface="微软雅黑" panose="020B0503020204020204" pitchFamily="34" charset="-122"/>
              </a:rPr>
              <a:t>日志</a:t>
            </a:r>
            <a:endParaRPr lang="zh-CN" altLang="en-US" sz="3600" dirty="0">
              <a:solidFill>
                <a:srgbClr val="FFFFFF"/>
              </a:solidFill>
              <a:latin typeface="微软雅黑" panose="020B0503020204020204" pitchFamily="34" charset="-122"/>
            </a:endParaRPr>
          </a:p>
        </p:txBody>
      </p:sp>
      <p:sp>
        <p:nvSpPr>
          <p:cNvPr id="123" name="文本框 122"/>
          <p:cNvSpPr txBox="1"/>
          <p:nvPr/>
        </p:nvSpPr>
        <p:spPr>
          <a:xfrm>
            <a:off x="5637239" y="4843763"/>
            <a:ext cx="3102970" cy="4061095"/>
          </a:xfrm>
          <a:prstGeom prst="rect">
            <a:avLst/>
          </a:prstGeom>
          <a:noFill/>
        </p:spPr>
        <p:txBody>
          <a:bodyPr wrap="square" rtlCol="0">
            <a:spAutoFit/>
          </a:bodyPr>
          <a:lstStyle/>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准入控制</a:t>
            </a: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外设行为</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病毒事件</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安全桌面</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登陆日志</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操作日志</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网络访问关系</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移动终端</a:t>
            </a:r>
            <a:r>
              <a:rPr lang="en-US" altLang="zh-CN" sz="2800" dirty="0">
                <a:solidFill>
                  <a:schemeClr val="bg1"/>
                </a:solidFill>
                <a:latin typeface="微软雅黑" panose="020B0503020204020204" pitchFamily="34" charset="-122"/>
                <a:ea typeface="微软雅黑" panose="020B0503020204020204" pitchFamily="34" charset="-122"/>
              </a:rPr>
              <a:t>SDK</a:t>
            </a: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补丁信息</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en-US" altLang="zh-CN"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24" name="文本框 123"/>
          <p:cNvSpPr txBox="1"/>
          <p:nvPr/>
        </p:nvSpPr>
        <p:spPr>
          <a:xfrm>
            <a:off x="6065282" y="3948721"/>
            <a:ext cx="1703575" cy="482787"/>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信息采集</a:t>
            </a:r>
          </a:p>
        </p:txBody>
      </p:sp>
      <p:sp>
        <p:nvSpPr>
          <p:cNvPr id="125" name="文本框 124"/>
          <p:cNvSpPr txBox="1"/>
          <p:nvPr/>
        </p:nvSpPr>
        <p:spPr>
          <a:xfrm>
            <a:off x="10983914" y="3948721"/>
            <a:ext cx="3501110" cy="48278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安全事件</a:t>
            </a:r>
            <a:r>
              <a:rPr lang="zh-CN" altLang="en-US" sz="2800" b="1" dirty="0">
                <a:solidFill>
                  <a:schemeClr val="bg1"/>
                </a:solidFill>
                <a:latin typeface="微软雅黑" panose="020B0503020204020204" pitchFamily="34" charset="-122"/>
                <a:ea typeface="微软雅黑" panose="020B0503020204020204" pitchFamily="34" charset="-122"/>
              </a:rPr>
              <a:t>监测</a:t>
            </a:r>
            <a:r>
              <a:rPr lang="zh-CN" altLang="en-US" sz="2800" b="1" dirty="0">
                <a:latin typeface="微软雅黑" panose="020B0503020204020204" pitchFamily="34" charset="-122"/>
                <a:ea typeface="微软雅黑" panose="020B0503020204020204" pitchFamily="34" charset="-122"/>
              </a:rPr>
              <a:t>及分析</a:t>
            </a:r>
          </a:p>
        </p:txBody>
      </p:sp>
      <p:sp>
        <p:nvSpPr>
          <p:cNvPr id="126" name="文本框 125"/>
          <p:cNvSpPr txBox="1"/>
          <p:nvPr/>
        </p:nvSpPr>
        <p:spPr>
          <a:xfrm>
            <a:off x="11417986" y="4976619"/>
            <a:ext cx="3102970" cy="3265915"/>
          </a:xfrm>
          <a:prstGeom prst="rect">
            <a:avLst/>
          </a:prstGeom>
          <a:noFill/>
        </p:spPr>
        <p:txBody>
          <a:bodyPr wrap="square" rtlCol="0">
            <a:spAutoFit/>
          </a:bodyPr>
          <a:lstStyle/>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安全策略</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越权访问</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非本人操作</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资产变化</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流量异常</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恶意地址登陆</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恶</a:t>
            </a:r>
            <a:r>
              <a:rPr lang="en-US" altLang="zh-CN" sz="2800" dirty="0">
                <a:solidFill>
                  <a:schemeClr val="bg1"/>
                </a:solidFill>
                <a:latin typeface="微软雅黑" panose="020B0503020204020204" pitchFamily="34" charset="-122"/>
                <a:ea typeface="微软雅黑" panose="020B0503020204020204" pitchFamily="34" charset="-122"/>
              </a:rPr>
              <a:t>DNS</a:t>
            </a:r>
            <a:r>
              <a:rPr lang="zh-CN" altLang="en-US" sz="2800" dirty="0">
                <a:solidFill>
                  <a:schemeClr val="bg1"/>
                </a:solidFill>
                <a:latin typeface="微软雅黑" panose="020B0503020204020204" pitchFamily="34" charset="-122"/>
                <a:ea typeface="微软雅黑" panose="020B0503020204020204" pitchFamily="34" charset="-122"/>
              </a:rPr>
              <a:t>请求</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buFont typeface="Wingdings" panose="05000000000000000000" pitchFamily="2" charset="2"/>
              <a:buChar char="Ø"/>
            </a:pPr>
            <a:r>
              <a:rPr lang="en-US" altLang="zh-CN" sz="2800" dirty="0">
                <a:solidFill>
                  <a:schemeClr val="bg1"/>
                </a:solidFill>
                <a:latin typeface="微软雅黑" panose="020B0503020204020204" pitchFamily="34" charset="-122"/>
                <a:ea typeface="微软雅黑" panose="020B0503020204020204" pitchFamily="34" charset="-122"/>
              </a:rPr>
              <a:t>……</a:t>
            </a:r>
          </a:p>
        </p:txBody>
      </p:sp>
      <p:grpSp>
        <p:nvGrpSpPr>
          <p:cNvPr id="166" name="组合 165"/>
          <p:cNvGrpSpPr/>
          <p:nvPr/>
        </p:nvGrpSpPr>
        <p:grpSpPr>
          <a:xfrm>
            <a:off x="18247752" y="4871451"/>
            <a:ext cx="1727384" cy="1723282"/>
            <a:chOff x="9385778" y="2427113"/>
            <a:chExt cx="910081" cy="933863"/>
          </a:xfrm>
        </p:grpSpPr>
        <p:sp>
          <p:nvSpPr>
            <p:cNvPr id="137" name="Rectangle 46"/>
            <p:cNvSpPr>
              <a:spLocks noChangeArrowheads="1"/>
            </p:cNvSpPr>
            <p:nvPr/>
          </p:nvSpPr>
          <p:spPr bwMode="auto">
            <a:xfrm>
              <a:off x="9385778" y="2427113"/>
              <a:ext cx="910081" cy="933863"/>
            </a:xfrm>
            <a:prstGeom prst="rect">
              <a:avLst/>
            </a:prstGeom>
            <a:solidFill>
              <a:srgbClr val="DC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6500" tIns="93250" rIns="186500" bIns="93250" anchor="b"/>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defRPr/>
              </a:pPr>
              <a:r>
                <a:rPr lang="zh-CN" altLang="en-US" sz="2000" kern="0" dirty="0">
                  <a:solidFill>
                    <a:schemeClr val="bg1"/>
                  </a:solidFill>
                  <a:latin typeface="微软雅黑" panose="020B0503020204020204" pitchFamily="34" charset="-122"/>
                  <a:sym typeface="Segoe UI" panose="020B0502040204020203" pitchFamily="34" charset="0"/>
                </a:rPr>
                <a:t>敏感数据</a:t>
              </a:r>
              <a:endParaRPr lang="en-US" sz="4400" kern="0" dirty="0">
                <a:solidFill>
                  <a:schemeClr val="bg1"/>
                </a:solidFill>
                <a:latin typeface="微软雅黑" panose="020B0503020204020204" pitchFamily="34" charset="-122"/>
                <a:sym typeface="Segoe UI" panose="020B0502040204020203" pitchFamily="34" charset="0"/>
              </a:endParaRPr>
            </a:p>
          </p:txBody>
        </p:sp>
        <p:sp>
          <p:nvSpPr>
            <p:cNvPr id="138" name="Freeform 18"/>
            <p:cNvSpPr>
              <a:spLocks noEditPoints="1"/>
            </p:cNvSpPr>
            <p:nvPr/>
          </p:nvSpPr>
          <p:spPr bwMode="auto">
            <a:xfrm>
              <a:off x="9606533" y="2639880"/>
              <a:ext cx="459486" cy="47816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 name="T102" fmla="*/ 0 w 246"/>
                <a:gd name="T103" fmla="*/ 0 h 300"/>
                <a:gd name="T104" fmla="*/ 246 w 246"/>
                <a:gd name="T105"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T102" t="T103" r="T104" b="T105"/>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167875" tIns="83939" rIns="167875" bIns="83939"/>
            <a:lstStyle/>
            <a:p>
              <a:pPr defTabSz="1863633">
                <a:defRPr/>
              </a:pPr>
              <a:endParaRPr lang="zh-CN" altLang="en-US" kern="0">
                <a:solidFill>
                  <a:srgbClr val="FFFFFF"/>
                </a:solidFill>
              </a:endParaRPr>
            </a:p>
          </p:txBody>
        </p:sp>
      </p:grpSp>
      <p:grpSp>
        <p:nvGrpSpPr>
          <p:cNvPr id="165" name="组合 164"/>
          <p:cNvGrpSpPr/>
          <p:nvPr/>
        </p:nvGrpSpPr>
        <p:grpSpPr>
          <a:xfrm>
            <a:off x="18170612" y="2969983"/>
            <a:ext cx="1913240" cy="1657094"/>
            <a:chOff x="9345137" y="1396690"/>
            <a:chExt cx="1008000" cy="897995"/>
          </a:xfrm>
        </p:grpSpPr>
        <p:sp>
          <p:nvSpPr>
            <p:cNvPr id="131" name="Rectangle 66"/>
            <p:cNvSpPr>
              <a:spLocks noChangeArrowheads="1"/>
            </p:cNvSpPr>
            <p:nvPr/>
          </p:nvSpPr>
          <p:spPr bwMode="auto">
            <a:xfrm>
              <a:off x="9385778" y="1396690"/>
              <a:ext cx="898112" cy="897995"/>
            </a:xfrm>
            <a:prstGeom prst="rect">
              <a:avLst/>
            </a:prstGeom>
            <a:solidFill>
              <a:srgbClr val="DC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6508" tIns="93254" rIns="93254" bIns="186508" anchor="b"/>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defTabSz="1863633">
                <a:lnSpc>
                  <a:spcPct val="100000"/>
                </a:lnSpc>
                <a:spcBef>
                  <a:spcPct val="0"/>
                </a:spcBef>
                <a:buSzTx/>
                <a:buNone/>
                <a:defRPr/>
              </a:pPr>
              <a:endParaRPr lang="zh-CN" altLang="en-US" sz="2200" kern="0" dirty="0">
                <a:solidFill>
                  <a:srgbClr val="FFFFFF"/>
                </a:solidFill>
                <a:latin typeface="微软雅黑" panose="020B0503020204020204" pitchFamily="34" charset="-122"/>
              </a:endParaRPr>
            </a:p>
          </p:txBody>
        </p:sp>
        <p:sp>
          <p:nvSpPr>
            <p:cNvPr id="132" name="Freeform 78"/>
            <p:cNvSpPr>
              <a:spLocks noEditPoints="1"/>
            </p:cNvSpPr>
            <p:nvPr/>
          </p:nvSpPr>
          <p:spPr bwMode="auto">
            <a:xfrm>
              <a:off x="9590381" y="1539196"/>
              <a:ext cx="458326" cy="43855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 name="T122" fmla="*/ 0 w 2291"/>
                <a:gd name="T123" fmla="*/ 0 h 2197"/>
                <a:gd name="T124" fmla="*/ 2291 w 2291"/>
                <a:gd name="T125" fmla="*/ 2197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167875" tIns="83939" rIns="167875" bIns="83939"/>
            <a:lstStyle/>
            <a:p>
              <a:pPr defTabSz="1863633">
                <a:defRPr/>
              </a:pPr>
              <a:endParaRPr lang="zh-CN" altLang="en-US" kern="0">
                <a:solidFill>
                  <a:srgbClr val="FFFFFF"/>
                </a:solidFill>
              </a:endParaRPr>
            </a:p>
          </p:txBody>
        </p:sp>
        <p:sp>
          <p:nvSpPr>
            <p:cNvPr id="139" name="文本框 138"/>
            <p:cNvSpPr txBox="1"/>
            <p:nvPr/>
          </p:nvSpPr>
          <p:spPr>
            <a:xfrm>
              <a:off x="9345137" y="2037314"/>
              <a:ext cx="1008000" cy="207763"/>
            </a:xfrm>
            <a:prstGeom prst="rect">
              <a:avLst/>
            </a:prstGeom>
            <a:noFill/>
          </p:spPr>
          <p:txBody>
            <a:bodyPr wrap="square" rtlCol="0">
              <a:spAutoFit/>
            </a:bodyPr>
            <a:lstStyle/>
            <a:p>
              <a:pPr lvl="0"/>
              <a:r>
                <a:rPr lang="zh-CN" altLang="en-US" sz="2100" kern="0" dirty="0">
                  <a:solidFill>
                    <a:srgbClr val="FFFFFF"/>
                  </a:solidFill>
                  <a:latin typeface="微软雅黑" panose="020B0503020204020204" pitchFamily="34" charset="-122"/>
                  <a:ea typeface="微软雅黑" panose="020B0503020204020204" pitchFamily="34" charset="-122"/>
                  <a:sym typeface="Segoe UI" panose="020B0502040204020203" pitchFamily="34" charset="0"/>
                </a:rPr>
                <a:t>异常访问关系</a:t>
              </a:r>
              <a:endParaRPr lang="zh-CN" altLang="en-US" sz="2400" kern="0" dirty="0">
                <a:solidFill>
                  <a:srgbClr val="FFFFFF"/>
                </a:solidFill>
                <a:latin typeface="微软雅黑" panose="020B0503020204020204" pitchFamily="34" charset="-122"/>
                <a:ea typeface="微软雅黑" panose="020B0503020204020204" pitchFamily="34" charset="-122"/>
                <a:sym typeface="Impact" panose="020B0806030902050204" pitchFamily="34" charset="0"/>
              </a:endParaRPr>
            </a:p>
          </p:txBody>
        </p:sp>
      </p:grpSp>
      <p:grpSp>
        <p:nvGrpSpPr>
          <p:cNvPr id="167" name="组合 166"/>
          <p:cNvGrpSpPr/>
          <p:nvPr/>
        </p:nvGrpSpPr>
        <p:grpSpPr>
          <a:xfrm>
            <a:off x="18170612" y="6859322"/>
            <a:ext cx="1913240" cy="1723282"/>
            <a:chOff x="9345137" y="3504360"/>
            <a:chExt cx="1008000" cy="933863"/>
          </a:xfrm>
        </p:grpSpPr>
        <p:sp>
          <p:nvSpPr>
            <p:cNvPr id="140" name="Rectangle 46"/>
            <p:cNvSpPr>
              <a:spLocks noChangeArrowheads="1"/>
            </p:cNvSpPr>
            <p:nvPr/>
          </p:nvSpPr>
          <p:spPr bwMode="auto">
            <a:xfrm>
              <a:off x="9385778" y="3504360"/>
              <a:ext cx="910081" cy="933863"/>
            </a:xfrm>
            <a:prstGeom prst="rect">
              <a:avLst/>
            </a:prstGeom>
            <a:solidFill>
              <a:srgbClr val="DC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6500" tIns="93250" rIns="186500" bIns="93250" anchor="b"/>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defRPr/>
              </a:pPr>
              <a:endParaRPr lang="en-US" sz="2000" kern="0" dirty="0">
                <a:solidFill>
                  <a:schemeClr val="bg1"/>
                </a:solidFill>
                <a:latin typeface="微软雅黑" panose="020B0503020204020204" pitchFamily="34" charset="-122"/>
                <a:sym typeface="Segoe UI" panose="020B0502040204020203" pitchFamily="34" charset="0"/>
              </a:endParaRPr>
            </a:p>
          </p:txBody>
        </p:sp>
        <p:sp>
          <p:nvSpPr>
            <p:cNvPr id="143" name="Freeform 134"/>
            <p:cNvSpPr>
              <a:spLocks noChangeAspect="1" noEditPoints="1"/>
            </p:cNvSpPr>
            <p:nvPr/>
          </p:nvSpPr>
          <p:spPr bwMode="auto">
            <a:xfrm>
              <a:off x="9510465" y="3708686"/>
              <a:ext cx="615914" cy="347733"/>
            </a:xfrm>
            <a:custGeom>
              <a:avLst/>
              <a:gdLst>
                <a:gd name="T0" fmla="*/ 580 w 1244"/>
                <a:gd name="T1" fmla="*/ 384 h 702"/>
                <a:gd name="T2" fmla="*/ 8 w 1244"/>
                <a:gd name="T3" fmla="*/ 43 h 702"/>
                <a:gd name="T4" fmla="*/ 77 w 1244"/>
                <a:gd name="T5" fmla="*/ 0 h 702"/>
                <a:gd name="T6" fmla="*/ 1167 w 1244"/>
                <a:gd name="T7" fmla="*/ 0 h 702"/>
                <a:gd name="T8" fmla="*/ 1236 w 1244"/>
                <a:gd name="T9" fmla="*/ 43 h 702"/>
                <a:gd name="T10" fmla="*/ 665 w 1244"/>
                <a:gd name="T11" fmla="*/ 383 h 702"/>
                <a:gd name="T12" fmla="*/ 664 w 1244"/>
                <a:gd name="T13" fmla="*/ 384 h 702"/>
                <a:gd name="T14" fmla="*/ 622 w 1244"/>
                <a:gd name="T15" fmla="*/ 394 h 702"/>
                <a:gd name="T16" fmla="*/ 580 w 1244"/>
                <a:gd name="T17" fmla="*/ 384 h 702"/>
                <a:gd name="T18" fmla="*/ 1244 w 1244"/>
                <a:gd name="T19" fmla="*/ 517 h 702"/>
                <a:gd name="T20" fmla="*/ 1244 w 1244"/>
                <a:gd name="T21" fmla="*/ 105 h 702"/>
                <a:gd name="T22" fmla="*/ 898 w 1244"/>
                <a:gd name="T23" fmla="*/ 311 h 702"/>
                <a:gd name="T24" fmla="*/ 1244 w 1244"/>
                <a:gd name="T25" fmla="*/ 517 h 702"/>
                <a:gd name="T26" fmla="*/ 0 w 1244"/>
                <a:gd name="T27" fmla="*/ 625 h 702"/>
                <a:gd name="T28" fmla="*/ 77 w 1244"/>
                <a:gd name="T29" fmla="*/ 702 h 702"/>
                <a:gd name="T30" fmla="*/ 1167 w 1244"/>
                <a:gd name="T31" fmla="*/ 702 h 702"/>
                <a:gd name="T32" fmla="*/ 1244 w 1244"/>
                <a:gd name="T33" fmla="*/ 625 h 702"/>
                <a:gd name="T34" fmla="*/ 1244 w 1244"/>
                <a:gd name="T35" fmla="*/ 584 h 702"/>
                <a:gd name="T36" fmla="*/ 842 w 1244"/>
                <a:gd name="T37" fmla="*/ 344 h 702"/>
                <a:gd name="T38" fmla="*/ 694 w 1244"/>
                <a:gd name="T39" fmla="*/ 432 h 702"/>
                <a:gd name="T40" fmla="*/ 622 w 1244"/>
                <a:gd name="T41" fmla="*/ 452 h 702"/>
                <a:gd name="T42" fmla="*/ 622 w 1244"/>
                <a:gd name="T43" fmla="*/ 452 h 702"/>
                <a:gd name="T44" fmla="*/ 550 w 1244"/>
                <a:gd name="T45" fmla="*/ 432 h 702"/>
                <a:gd name="T46" fmla="*/ 402 w 1244"/>
                <a:gd name="T47" fmla="*/ 344 h 702"/>
                <a:gd name="T48" fmla="*/ 0 w 1244"/>
                <a:gd name="T49" fmla="*/ 584 h 702"/>
                <a:gd name="T50" fmla="*/ 0 w 1244"/>
                <a:gd name="T51" fmla="*/ 625 h 702"/>
                <a:gd name="T52" fmla="*/ 346 w 1244"/>
                <a:gd name="T53" fmla="*/ 311 h 702"/>
                <a:gd name="T54" fmla="*/ 0 w 1244"/>
                <a:gd name="T55" fmla="*/ 105 h 702"/>
                <a:gd name="T56" fmla="*/ 0 w 1244"/>
                <a:gd name="T57" fmla="*/ 517 h 702"/>
                <a:gd name="T58" fmla="*/ 346 w 1244"/>
                <a:gd name="T59" fmla="*/ 311 h 702"/>
                <a:gd name="T60" fmla="*/ 0 w 1244"/>
                <a:gd name="T61" fmla="*/ 0 h 702"/>
                <a:gd name="T62" fmla="*/ 1244 w 1244"/>
                <a:gd name="T63"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T60" t="T61" r="T62" b="T63"/>
              <a:pathLst>
                <a:path w="1244" h="702">
                  <a:moveTo>
                    <a:pt x="580" y="384"/>
                  </a:moveTo>
                  <a:cubicBezTo>
                    <a:pt x="8" y="43"/>
                    <a:pt x="8" y="43"/>
                    <a:pt x="8" y="43"/>
                  </a:cubicBezTo>
                  <a:cubicBezTo>
                    <a:pt x="20" y="17"/>
                    <a:pt x="46" y="0"/>
                    <a:pt x="77" y="0"/>
                  </a:cubicBezTo>
                  <a:cubicBezTo>
                    <a:pt x="1167" y="0"/>
                    <a:pt x="1167" y="0"/>
                    <a:pt x="1167" y="0"/>
                  </a:cubicBezTo>
                  <a:cubicBezTo>
                    <a:pt x="1198" y="0"/>
                    <a:pt x="1224" y="17"/>
                    <a:pt x="1236" y="43"/>
                  </a:cubicBezTo>
                  <a:cubicBezTo>
                    <a:pt x="665" y="383"/>
                    <a:pt x="665" y="383"/>
                    <a:pt x="665" y="383"/>
                  </a:cubicBezTo>
                  <a:cubicBezTo>
                    <a:pt x="664" y="384"/>
                    <a:pt x="664" y="384"/>
                    <a:pt x="664" y="384"/>
                  </a:cubicBezTo>
                  <a:cubicBezTo>
                    <a:pt x="653" y="391"/>
                    <a:pt x="638" y="394"/>
                    <a:pt x="622" y="394"/>
                  </a:cubicBezTo>
                  <a:cubicBezTo>
                    <a:pt x="606" y="394"/>
                    <a:pt x="591" y="391"/>
                    <a:pt x="580" y="384"/>
                  </a:cubicBezTo>
                  <a:close/>
                  <a:moveTo>
                    <a:pt x="1244" y="517"/>
                  </a:moveTo>
                  <a:cubicBezTo>
                    <a:pt x="1244" y="105"/>
                    <a:pt x="1244" y="105"/>
                    <a:pt x="1244" y="105"/>
                  </a:cubicBezTo>
                  <a:cubicBezTo>
                    <a:pt x="898" y="311"/>
                    <a:pt x="898" y="311"/>
                    <a:pt x="898" y="311"/>
                  </a:cubicBezTo>
                  <a:lnTo>
                    <a:pt x="1244" y="517"/>
                  </a:lnTo>
                  <a:close/>
                  <a:moveTo>
                    <a:pt x="0" y="625"/>
                  </a:moveTo>
                  <a:cubicBezTo>
                    <a:pt x="0" y="667"/>
                    <a:pt x="34" y="702"/>
                    <a:pt x="77" y="702"/>
                  </a:cubicBezTo>
                  <a:cubicBezTo>
                    <a:pt x="1167" y="702"/>
                    <a:pt x="1167" y="702"/>
                    <a:pt x="1167" y="702"/>
                  </a:cubicBezTo>
                  <a:cubicBezTo>
                    <a:pt x="1210" y="702"/>
                    <a:pt x="1244" y="667"/>
                    <a:pt x="1244" y="625"/>
                  </a:cubicBezTo>
                  <a:cubicBezTo>
                    <a:pt x="1244" y="584"/>
                    <a:pt x="1244" y="584"/>
                    <a:pt x="1244" y="584"/>
                  </a:cubicBezTo>
                  <a:cubicBezTo>
                    <a:pt x="842" y="344"/>
                    <a:pt x="842" y="344"/>
                    <a:pt x="842" y="344"/>
                  </a:cubicBezTo>
                  <a:cubicBezTo>
                    <a:pt x="694" y="432"/>
                    <a:pt x="694" y="432"/>
                    <a:pt x="694" y="432"/>
                  </a:cubicBezTo>
                  <a:cubicBezTo>
                    <a:pt x="675" y="445"/>
                    <a:pt x="649" y="452"/>
                    <a:pt x="622" y="452"/>
                  </a:cubicBezTo>
                  <a:cubicBezTo>
                    <a:pt x="622" y="452"/>
                    <a:pt x="622" y="452"/>
                    <a:pt x="622" y="452"/>
                  </a:cubicBezTo>
                  <a:cubicBezTo>
                    <a:pt x="595" y="452"/>
                    <a:pt x="569" y="445"/>
                    <a:pt x="550" y="432"/>
                  </a:cubicBezTo>
                  <a:cubicBezTo>
                    <a:pt x="402" y="344"/>
                    <a:pt x="402" y="344"/>
                    <a:pt x="402" y="344"/>
                  </a:cubicBezTo>
                  <a:cubicBezTo>
                    <a:pt x="0" y="584"/>
                    <a:pt x="0" y="584"/>
                    <a:pt x="0" y="584"/>
                  </a:cubicBezTo>
                  <a:lnTo>
                    <a:pt x="0" y="625"/>
                  </a:lnTo>
                  <a:close/>
                  <a:moveTo>
                    <a:pt x="346" y="311"/>
                  </a:moveTo>
                  <a:cubicBezTo>
                    <a:pt x="0" y="105"/>
                    <a:pt x="0" y="105"/>
                    <a:pt x="0" y="105"/>
                  </a:cubicBezTo>
                  <a:cubicBezTo>
                    <a:pt x="0" y="517"/>
                    <a:pt x="0" y="517"/>
                    <a:pt x="0" y="517"/>
                  </a:cubicBezTo>
                  <a:lnTo>
                    <a:pt x="346" y="3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186490" tIns="93246" rIns="186490" bIns="93246"/>
            <a:lstStyle/>
            <a:p>
              <a:pPr defTabSz="1863633">
                <a:defRPr/>
              </a:pPr>
              <a:endParaRPr lang="zh-CN" altLang="en-US" kern="0">
                <a:solidFill>
                  <a:srgbClr val="FFFFFF"/>
                </a:solidFill>
              </a:endParaRPr>
            </a:p>
          </p:txBody>
        </p:sp>
        <p:sp>
          <p:nvSpPr>
            <p:cNvPr id="144" name="文本框 143"/>
            <p:cNvSpPr txBox="1"/>
            <p:nvPr/>
          </p:nvSpPr>
          <p:spPr>
            <a:xfrm>
              <a:off x="9345137" y="4108396"/>
              <a:ext cx="1008000" cy="207763"/>
            </a:xfrm>
            <a:prstGeom prst="rect">
              <a:avLst/>
            </a:prstGeom>
            <a:noFill/>
          </p:spPr>
          <p:txBody>
            <a:bodyPr wrap="square" rtlCol="0">
              <a:spAutoFit/>
            </a:bodyPr>
            <a:lstStyle/>
            <a:p>
              <a:pPr lvl="0" algn="ctr"/>
              <a:r>
                <a:rPr lang="zh-CN" altLang="en-US" sz="2100" kern="0" dirty="0">
                  <a:solidFill>
                    <a:srgbClr val="FFFFFF"/>
                  </a:solidFill>
                  <a:latin typeface="微软雅黑" panose="020B0503020204020204" pitchFamily="34" charset="-122"/>
                  <a:ea typeface="微软雅黑" panose="020B0503020204020204" pitchFamily="34" charset="-122"/>
                  <a:sym typeface="Segoe UI" panose="020B0502040204020203" pitchFamily="34" charset="0"/>
                </a:rPr>
                <a:t>外发邮件</a:t>
              </a:r>
            </a:p>
          </p:txBody>
        </p:sp>
      </p:grpSp>
      <p:grpSp>
        <p:nvGrpSpPr>
          <p:cNvPr id="168" name="组合 167"/>
          <p:cNvGrpSpPr/>
          <p:nvPr/>
        </p:nvGrpSpPr>
        <p:grpSpPr>
          <a:xfrm>
            <a:off x="18247752" y="8847197"/>
            <a:ext cx="1727384" cy="1723282"/>
            <a:chOff x="9385778" y="4581607"/>
            <a:chExt cx="910081" cy="933863"/>
          </a:xfrm>
        </p:grpSpPr>
        <p:sp>
          <p:nvSpPr>
            <p:cNvPr id="141" name="Rectangle 46"/>
            <p:cNvSpPr>
              <a:spLocks noChangeArrowheads="1"/>
            </p:cNvSpPr>
            <p:nvPr/>
          </p:nvSpPr>
          <p:spPr bwMode="auto">
            <a:xfrm>
              <a:off x="9385778" y="4581607"/>
              <a:ext cx="910081" cy="933863"/>
            </a:xfrm>
            <a:prstGeom prst="rect">
              <a:avLst/>
            </a:prstGeom>
            <a:solidFill>
              <a:srgbClr val="DC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6500" tIns="93250" rIns="186500" bIns="93250" anchor="b"/>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defRPr/>
              </a:pPr>
              <a:r>
                <a:rPr lang="en-US" altLang="zh-CN" sz="2000" kern="0" dirty="0">
                  <a:solidFill>
                    <a:schemeClr val="bg1"/>
                  </a:solidFill>
                  <a:latin typeface="微软雅黑" panose="020B0503020204020204" pitchFamily="34" charset="-122"/>
                  <a:sym typeface="Segoe UI" panose="020B0502040204020203" pitchFamily="34" charset="0"/>
                </a:rPr>
                <a:t>APT</a:t>
              </a:r>
              <a:r>
                <a:rPr lang="zh-CN" altLang="en-US" sz="2000" kern="0" dirty="0">
                  <a:solidFill>
                    <a:schemeClr val="bg1"/>
                  </a:solidFill>
                  <a:latin typeface="微软雅黑" panose="020B0503020204020204" pitchFamily="34" charset="-122"/>
                  <a:sym typeface="Segoe UI" panose="020B0502040204020203" pitchFamily="34" charset="0"/>
                </a:rPr>
                <a:t>事件</a:t>
              </a:r>
              <a:endParaRPr lang="en-US" sz="4400" kern="0" dirty="0">
                <a:solidFill>
                  <a:schemeClr val="bg1"/>
                </a:solidFill>
                <a:latin typeface="微软雅黑" panose="020B0503020204020204" pitchFamily="34" charset="-122"/>
                <a:sym typeface="Segoe UI" panose="020B0502040204020203" pitchFamily="34" charset="0"/>
              </a:endParaRPr>
            </a:p>
          </p:txBody>
        </p:sp>
        <p:grpSp>
          <p:nvGrpSpPr>
            <p:cNvPr id="155" name="Group 29"/>
            <p:cNvGrpSpPr>
              <a:grpSpLocks noChangeAspect="1"/>
            </p:cNvGrpSpPr>
            <p:nvPr/>
          </p:nvGrpSpPr>
          <p:grpSpPr bwMode="auto">
            <a:xfrm>
              <a:off x="9626856" y="4717415"/>
              <a:ext cx="447068" cy="480269"/>
              <a:chOff x="0" y="0"/>
              <a:chExt cx="739775" cy="795338"/>
            </a:xfrm>
          </p:grpSpPr>
          <p:sp>
            <p:nvSpPr>
              <p:cNvPr id="156" name="Freeform 6"/>
              <p:cNvSpPr>
                <a:spLocks/>
              </p:cNvSpPr>
              <p:nvPr/>
            </p:nvSpPr>
            <p:spPr bwMode="auto">
              <a:xfrm>
                <a:off x="0" y="31115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 name="T30" fmla="*/ 0 w 67"/>
                  <a:gd name="T31" fmla="*/ 0 h 67"/>
                  <a:gd name="T32" fmla="*/ 67 w 6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T30" t="T31" r="T32" b="T33"/>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63633">
                  <a:defRPr/>
                </a:pPr>
                <a:endParaRPr lang="zh-CN" altLang="en-US" kern="0">
                  <a:solidFill>
                    <a:srgbClr val="FFFFFF"/>
                  </a:solidFill>
                </a:endParaRPr>
              </a:p>
            </p:txBody>
          </p:sp>
          <p:sp>
            <p:nvSpPr>
              <p:cNvPr id="157" name="Freeform 7"/>
              <p:cNvSpPr>
                <a:spLocks/>
              </p:cNvSpPr>
              <p:nvPr/>
            </p:nvSpPr>
            <p:spPr bwMode="auto">
              <a:xfrm>
                <a:off x="185738" y="32861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33 w 67"/>
                  <a:gd name="T21" fmla="*/ 48 h 66"/>
                  <a:gd name="T22" fmla="*/ 52 w 67"/>
                  <a:gd name="T23" fmla="*/ 66 h 66"/>
                  <a:gd name="T24" fmla="*/ 67 w 67"/>
                  <a:gd name="T25" fmla="*/ 51 h 66"/>
                  <a:gd name="T26" fmla="*/ 66 w 67"/>
                  <a:gd name="T27" fmla="*/ 51 h 66"/>
                  <a:gd name="T28" fmla="*/ 0 w 67"/>
                  <a:gd name="T29" fmla="*/ 0 h 66"/>
                  <a:gd name="T30" fmla="*/ 67 w 67"/>
                  <a:gd name="T3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67" h="66">
                    <a:moveTo>
                      <a:pt x="66" y="51"/>
                    </a:moveTo>
                    <a:lnTo>
                      <a:pt x="48" y="33"/>
                    </a:lnTo>
                    <a:lnTo>
                      <a:pt x="67" y="14"/>
                    </a:lnTo>
                    <a:lnTo>
                      <a:pt x="52" y="0"/>
                    </a:lnTo>
                    <a:lnTo>
                      <a:pt x="33" y="18"/>
                    </a:lnTo>
                    <a:lnTo>
                      <a:pt x="15" y="0"/>
                    </a:lnTo>
                    <a:lnTo>
                      <a:pt x="0" y="14"/>
                    </a:lnTo>
                    <a:lnTo>
                      <a:pt x="19" y="33"/>
                    </a:lnTo>
                    <a:lnTo>
                      <a:pt x="0" y="51"/>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63633">
                  <a:defRPr/>
                </a:pPr>
                <a:endParaRPr lang="zh-CN" altLang="en-US" kern="0">
                  <a:solidFill>
                    <a:srgbClr val="FFFFFF"/>
                  </a:solidFill>
                </a:endParaRPr>
              </a:p>
            </p:txBody>
          </p:sp>
          <p:sp>
            <p:nvSpPr>
              <p:cNvPr id="158" name="Freeform 8"/>
              <p:cNvSpPr>
                <a:spLocks/>
              </p:cNvSpPr>
              <p:nvPr/>
            </p:nvSpPr>
            <p:spPr bwMode="auto">
              <a:xfrm>
                <a:off x="441325" y="30480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48 w 66"/>
                  <a:gd name="T11" fmla="*/ 33 h 66"/>
                  <a:gd name="T12" fmla="*/ 66 w 66"/>
                  <a:gd name="T13" fmla="*/ 14 h 66"/>
                  <a:gd name="T14" fmla="*/ 52 w 66"/>
                  <a:gd name="T15" fmla="*/ 0 h 66"/>
                  <a:gd name="T16" fmla="*/ 33 w 66"/>
                  <a:gd name="T17" fmla="*/ 18 h 66"/>
                  <a:gd name="T18" fmla="*/ 14 w 66"/>
                  <a:gd name="T19" fmla="*/ 0 h 66"/>
                  <a:gd name="T20" fmla="*/ 0 w 66"/>
                  <a:gd name="T21" fmla="*/ 14 h 66"/>
                  <a:gd name="T22" fmla="*/ 18 w 66"/>
                  <a:gd name="T23" fmla="*/ 33 h 66"/>
                  <a:gd name="T24" fmla="*/ 0 w 66"/>
                  <a:gd name="T25" fmla="*/ 51 h 66"/>
                  <a:gd name="T26" fmla="*/ 14 w 66"/>
                  <a:gd name="T27" fmla="*/ 66 h 66"/>
                  <a:gd name="T28" fmla="*/ 0 w 66"/>
                  <a:gd name="T29" fmla="*/ 0 h 66"/>
                  <a:gd name="T30" fmla="*/ 66 w 66"/>
                  <a:gd name="T3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66" h="66">
                    <a:moveTo>
                      <a:pt x="14" y="66"/>
                    </a:moveTo>
                    <a:lnTo>
                      <a:pt x="15" y="66"/>
                    </a:lnTo>
                    <a:lnTo>
                      <a:pt x="33" y="48"/>
                    </a:lnTo>
                    <a:lnTo>
                      <a:pt x="52" y="66"/>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63633">
                  <a:defRPr/>
                </a:pPr>
                <a:endParaRPr lang="zh-CN" altLang="en-US" kern="0">
                  <a:solidFill>
                    <a:srgbClr val="FFFFFF"/>
                  </a:solidFill>
                </a:endParaRPr>
              </a:p>
            </p:txBody>
          </p:sp>
          <p:sp>
            <p:nvSpPr>
              <p:cNvPr id="159" name="Freeform 9"/>
              <p:cNvSpPr>
                <a:spLocks/>
              </p:cNvSpPr>
              <p:nvPr/>
            </p:nvSpPr>
            <p:spPr bwMode="auto">
              <a:xfrm>
                <a:off x="63500" y="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 name="T38" fmla="*/ 0 w 1156"/>
                  <a:gd name="T39" fmla="*/ 0 h 2724"/>
                  <a:gd name="T40" fmla="*/ 1156 w 1156"/>
                  <a:gd name="T41"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T38" t="T39" r="T40" b="T41"/>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63633">
                  <a:defRPr/>
                </a:pPr>
                <a:endParaRPr lang="zh-CN" altLang="en-US" kern="0">
                  <a:solidFill>
                    <a:srgbClr val="FFFFFF"/>
                  </a:solidFill>
                </a:endParaRPr>
              </a:p>
            </p:txBody>
          </p:sp>
          <p:sp>
            <p:nvSpPr>
              <p:cNvPr id="160" name="Oval 10"/>
              <p:cNvSpPr>
                <a:spLocks noChangeArrowheads="1"/>
              </p:cNvSpPr>
              <p:nvPr/>
            </p:nvSpPr>
            <p:spPr bwMode="auto">
              <a:xfrm>
                <a:off x="309563" y="709613"/>
                <a:ext cx="53975" cy="539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defTabSz="1863633">
                  <a:lnSpc>
                    <a:spcPct val="100000"/>
                  </a:lnSpc>
                  <a:spcBef>
                    <a:spcPct val="0"/>
                  </a:spcBef>
                  <a:buSzTx/>
                  <a:buNone/>
                  <a:defRPr/>
                </a:pPr>
                <a:endParaRPr lang="zh-CN" altLang="zh-CN" sz="3200" kern="0">
                  <a:solidFill>
                    <a:srgbClr val="FFFFFF"/>
                  </a:solidFill>
                  <a:latin typeface="Impact" panose="020B0806030902050204" pitchFamily="34" charset="0"/>
                </a:endParaRPr>
              </a:p>
            </p:txBody>
          </p:sp>
          <p:sp>
            <p:nvSpPr>
              <p:cNvPr id="161" name="Freeform 11"/>
              <p:cNvSpPr>
                <a:spLocks/>
              </p:cNvSpPr>
              <p:nvPr/>
            </p:nvSpPr>
            <p:spPr bwMode="auto">
              <a:xfrm>
                <a:off x="425450" y="34607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 name="T38" fmla="*/ 0 w 1079"/>
                  <a:gd name="T39" fmla="*/ 0 h 1206"/>
                  <a:gd name="T40" fmla="*/ 1079 w 1079"/>
                  <a:gd name="T41" fmla="*/ 1206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T38" t="T39" r="T40" b="T41"/>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63633">
                  <a:defRPr/>
                </a:pPr>
                <a:endParaRPr lang="zh-CN" altLang="en-US" kern="0">
                  <a:solidFill>
                    <a:srgbClr val="FFFFFF"/>
                  </a:solidFill>
                </a:endParaRPr>
              </a:p>
            </p:txBody>
          </p:sp>
          <p:sp>
            <p:nvSpPr>
              <p:cNvPr id="162" name="Oval 12"/>
              <p:cNvSpPr>
                <a:spLocks noChangeArrowheads="1"/>
              </p:cNvSpPr>
              <p:nvPr/>
            </p:nvSpPr>
            <p:spPr bwMode="auto">
              <a:xfrm>
                <a:off x="457200" y="611188"/>
                <a:ext cx="53975" cy="539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defTabSz="1863633">
                  <a:lnSpc>
                    <a:spcPct val="100000"/>
                  </a:lnSpc>
                  <a:spcBef>
                    <a:spcPct val="0"/>
                  </a:spcBef>
                  <a:buSzTx/>
                  <a:buNone/>
                  <a:defRPr/>
                </a:pPr>
                <a:endParaRPr lang="zh-CN" altLang="zh-CN" sz="3200" kern="0">
                  <a:solidFill>
                    <a:srgbClr val="FFFFFF"/>
                  </a:solidFill>
                  <a:latin typeface="Impact" panose="020B0806030902050204" pitchFamily="34" charset="0"/>
                </a:endParaRPr>
              </a:p>
            </p:txBody>
          </p:sp>
          <p:sp>
            <p:nvSpPr>
              <p:cNvPr id="163" name="Freeform 13"/>
              <p:cNvSpPr>
                <a:spLocks/>
              </p:cNvSpPr>
              <p:nvPr/>
            </p:nvSpPr>
            <p:spPr bwMode="auto">
              <a:xfrm>
                <a:off x="12700" y="42703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 name="T26" fmla="*/ 0 w 738"/>
                  <a:gd name="T27" fmla="*/ 0 h 1109"/>
                  <a:gd name="T28" fmla="*/ 738 w 738"/>
                  <a:gd name="T29" fmla="*/ 1109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63633">
                  <a:defRPr/>
                </a:pPr>
                <a:endParaRPr lang="zh-CN" altLang="en-US" kern="0">
                  <a:solidFill>
                    <a:srgbClr val="FFFFFF"/>
                  </a:solidFill>
                </a:endParaRPr>
              </a:p>
            </p:txBody>
          </p:sp>
          <p:sp>
            <p:nvSpPr>
              <p:cNvPr id="164" name="Oval 14"/>
              <p:cNvSpPr>
                <a:spLocks noChangeArrowheads="1"/>
              </p:cNvSpPr>
              <p:nvPr/>
            </p:nvSpPr>
            <p:spPr bwMode="auto">
              <a:xfrm>
                <a:off x="142875" y="663575"/>
                <a:ext cx="53975" cy="539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defTabSz="1863633">
                  <a:lnSpc>
                    <a:spcPct val="100000"/>
                  </a:lnSpc>
                  <a:spcBef>
                    <a:spcPct val="0"/>
                  </a:spcBef>
                  <a:buSzTx/>
                  <a:buNone/>
                  <a:defRPr/>
                </a:pPr>
                <a:endParaRPr lang="zh-CN" altLang="zh-CN" sz="3200" kern="0">
                  <a:solidFill>
                    <a:srgbClr val="FFFFFF"/>
                  </a:solidFill>
                  <a:latin typeface="Impact" panose="020B0806030902050204" pitchFamily="34" charset="0"/>
                </a:endParaRPr>
              </a:p>
            </p:txBody>
          </p:sp>
        </p:grpSp>
      </p:grpSp>
      <p:sp>
        <p:nvSpPr>
          <p:cNvPr id="171" name="Rectangle 97"/>
          <p:cNvSpPr/>
          <p:nvPr/>
        </p:nvSpPr>
        <p:spPr bwMode="auto">
          <a:xfrm>
            <a:off x="18087749" y="2679904"/>
            <a:ext cx="4597550" cy="8039064"/>
          </a:xfrm>
          <a:prstGeom prst="rect">
            <a:avLst/>
          </a:prstGeom>
          <a:noFill/>
          <a:ln w="19050" cap="flat" cmpd="sng" algn="ctr">
            <a:solidFill>
              <a:srgbClr val="DC3C00">
                <a:lumMod val="60000"/>
                <a:lumOff val="40000"/>
              </a:srgbClr>
            </a:solidFill>
            <a:prstDash val="sysDash"/>
            <a:headEnd type="none" w="med" len="med"/>
            <a:tailEnd type="none" w="med" len="med"/>
          </a:ln>
          <a:effectLst/>
        </p:spPr>
        <p:txBody>
          <a:bodyPr vert="horz" wrap="square" lIns="0" tIns="93268" rIns="0" bIns="93268" numCol="1" rtlCol="0" anchor="ctr" anchorCtr="0" compatLnSpc="1">
            <a:prstTxWarp prst="textNoShape">
              <a:avLst/>
            </a:prstTxWarp>
          </a:bodyPr>
          <a:lstStyle/>
          <a:p>
            <a:pPr algn="ctr" defTabSz="1864851">
              <a:defRPr/>
            </a:pPr>
            <a:endParaRPr lang="en-US" sz="4000" kern="0" dirty="0">
              <a:gradFill>
                <a:gsLst>
                  <a:gs pos="0">
                    <a:srgbClr val="FFFFFF"/>
                  </a:gs>
                  <a:gs pos="100000">
                    <a:srgbClr val="FFFFFF"/>
                  </a:gs>
                </a:gsLst>
                <a:lin ang="5400000" scaled="0"/>
              </a:gradFill>
              <a:latin typeface="Segoe UI"/>
            </a:endParaRPr>
          </a:p>
        </p:txBody>
      </p:sp>
      <p:sp>
        <p:nvSpPr>
          <p:cNvPr id="127" name="Rectangle 97"/>
          <p:cNvSpPr/>
          <p:nvPr/>
        </p:nvSpPr>
        <p:spPr bwMode="auto">
          <a:xfrm>
            <a:off x="1119352" y="2749523"/>
            <a:ext cx="3328624" cy="8039064"/>
          </a:xfrm>
          <a:prstGeom prst="rect">
            <a:avLst/>
          </a:prstGeom>
          <a:noFill/>
          <a:ln w="19050" cap="flat" cmpd="sng" algn="ctr">
            <a:solidFill>
              <a:srgbClr val="5B9BD5"/>
            </a:solidFill>
            <a:prstDash val="sysDash"/>
            <a:headEnd type="none" w="med" len="med"/>
            <a:tailEnd type="none" w="med" len="med"/>
          </a:ln>
          <a:effectLst/>
        </p:spPr>
        <p:txBody>
          <a:bodyPr vert="horz" wrap="square" lIns="0" tIns="93268" rIns="0" bIns="93268" numCol="1" rtlCol="0" anchor="ctr" anchorCtr="0" compatLnSpc="1">
            <a:prstTxWarp prst="textNoShape">
              <a:avLst/>
            </a:prstTxWarp>
          </a:bodyPr>
          <a:lstStyle/>
          <a:p>
            <a:pPr algn="ctr" defTabSz="1864851">
              <a:defRPr/>
            </a:pPr>
            <a:endParaRPr lang="en-US" sz="4000" kern="0" dirty="0">
              <a:gradFill>
                <a:gsLst>
                  <a:gs pos="0">
                    <a:srgbClr val="FFFFFF"/>
                  </a:gs>
                  <a:gs pos="100000">
                    <a:srgbClr val="FFFFFF"/>
                  </a:gs>
                </a:gsLst>
                <a:lin ang="5400000" scaled="0"/>
              </a:gradFill>
              <a:latin typeface="Segoe UI"/>
            </a:endParaRPr>
          </a:p>
        </p:txBody>
      </p:sp>
      <p:sp>
        <p:nvSpPr>
          <p:cNvPr id="2" name="文本框 1"/>
          <p:cNvSpPr txBox="1"/>
          <p:nvPr/>
        </p:nvSpPr>
        <p:spPr>
          <a:xfrm>
            <a:off x="5637240" y="2222086"/>
            <a:ext cx="11595652" cy="1448362"/>
          </a:xfrm>
          <a:prstGeom prst="rect">
            <a:avLst/>
          </a:prstGeom>
          <a:noFill/>
        </p:spPr>
        <p:txBody>
          <a:bodyPr wrap="square" rtlCol="0">
            <a:spAutoFit/>
          </a:bodyPr>
          <a:lstStyle/>
          <a:p>
            <a:pPr indent="723864" algn="just"/>
            <a:r>
              <a:rPr lang="zh-CN" altLang="en-US" sz="3200" dirty="0">
                <a:solidFill>
                  <a:schemeClr val="bg1"/>
                </a:solidFill>
                <a:latin typeface="微软雅黑" panose="020B0503020204020204" pitchFamily="34" charset="-122"/>
                <a:ea typeface="微软雅黑" panose="020B0503020204020204" pitchFamily="34" charset="-122"/>
              </a:rPr>
              <a:t>覆盖事前、事中、事后的主动安全监测和风险识别体系，以“事前预防”做到“防住风险”，以“事中控制”做到“控住事故”，以“事后总结”做到“保住安全”</a:t>
            </a:r>
          </a:p>
        </p:txBody>
      </p:sp>
      <p:sp>
        <p:nvSpPr>
          <p:cNvPr id="128" name="文本框 127"/>
          <p:cNvSpPr txBox="1"/>
          <p:nvPr/>
        </p:nvSpPr>
        <p:spPr>
          <a:xfrm>
            <a:off x="1889544" y="2841312"/>
            <a:ext cx="1703575" cy="48278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终端</a:t>
            </a:r>
          </a:p>
        </p:txBody>
      </p:sp>
      <p:sp>
        <p:nvSpPr>
          <p:cNvPr id="130" name="文本框 129"/>
          <p:cNvSpPr txBox="1"/>
          <p:nvPr/>
        </p:nvSpPr>
        <p:spPr>
          <a:xfrm>
            <a:off x="20782856" y="2833551"/>
            <a:ext cx="1703575" cy="48278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事件</a:t>
            </a:r>
          </a:p>
        </p:txBody>
      </p:sp>
    </p:spTree>
    <p:extLst>
      <p:ext uri="{BB962C8B-B14F-4D97-AF65-F5344CB8AC3E}">
        <p14:creationId xmlns:p14="http://schemas.microsoft.com/office/powerpoint/2010/main" val="108758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4—</a:t>
            </a:r>
            <a:r>
              <a:rPr lang="zh-CN" altLang="en-US" sz="5400" b="1" spc="400" dirty="0">
                <a:solidFill>
                  <a:schemeClr val="bg1"/>
                </a:solidFill>
                <a:latin typeface="微软雅黑" pitchFamily="34" charset="-122"/>
                <a:ea typeface="微软雅黑" pitchFamily="34" charset="-122"/>
              </a:rPr>
              <a:t>敏感数据安全保护实施路径</a:t>
            </a:r>
          </a:p>
        </p:txBody>
      </p:sp>
      <p:sp>
        <p:nvSpPr>
          <p:cNvPr id="55" name="矩形 54"/>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2.6</a:t>
            </a:r>
            <a:endParaRPr lang="zh-CN" altLang="en-US" sz="4400" b="1" kern="0" dirty="0">
              <a:solidFill>
                <a:srgbClr val="F9F9F9"/>
              </a:solidFill>
              <a:latin typeface="微软雅黑" pitchFamily="34" charset="-122"/>
              <a:ea typeface="微软雅黑" pitchFamily="34" charset="-122"/>
            </a:endParaRPr>
          </a:p>
        </p:txBody>
      </p:sp>
      <p:grpSp>
        <p:nvGrpSpPr>
          <p:cNvPr id="5" name="Group 4"/>
          <p:cNvGrpSpPr/>
          <p:nvPr/>
        </p:nvGrpSpPr>
        <p:grpSpPr>
          <a:xfrm>
            <a:off x="1330036" y="2762516"/>
            <a:ext cx="21201542" cy="9274911"/>
            <a:chOff x="370404" y="1566538"/>
            <a:chExt cx="11435869" cy="4515844"/>
          </a:xfrm>
        </p:grpSpPr>
        <p:sp>
          <p:nvSpPr>
            <p:cNvPr id="2" name="Rectangle 3"/>
            <p:cNvSpPr/>
            <p:nvPr/>
          </p:nvSpPr>
          <p:spPr>
            <a:xfrm>
              <a:off x="521397" y="2071495"/>
              <a:ext cx="968333" cy="309650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solidFill>
                  <a:srgbClr val="5B9BD5"/>
                </a:solidFill>
                <a:latin typeface="微软雅黑" panose="020B0503020204020204" pitchFamily="34" charset="-122"/>
                <a:ea typeface="微软雅黑" panose="020B0503020204020204" pitchFamily="34" charset="-122"/>
                <a:cs typeface="Heiti SC Light"/>
              </a:endParaRPr>
            </a:p>
          </p:txBody>
        </p:sp>
        <p:sp>
          <p:nvSpPr>
            <p:cNvPr id="3" name="Rectangle 4"/>
            <p:cNvSpPr/>
            <p:nvPr/>
          </p:nvSpPr>
          <p:spPr>
            <a:xfrm>
              <a:off x="635698" y="2629699"/>
              <a:ext cx="756000" cy="504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物理</a:t>
              </a:r>
              <a:endParaRPr lang="en-US" altLang="zh-CN" sz="2400" b="1" dirty="0">
                <a:solidFill>
                  <a:schemeClr val="tx1"/>
                </a:solidFill>
                <a:latin typeface="微软雅黑" panose="020B0503020204020204" pitchFamily="34" charset="-122"/>
                <a:ea typeface="微软雅黑" panose="020B0503020204020204" pitchFamily="34" charset="-122"/>
                <a:cs typeface="Heiti SC Light"/>
              </a:endParaRPr>
            </a:p>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终端</a:t>
              </a:r>
              <a:endParaRPr lang="en-US" sz="2400" b="1" dirty="0">
                <a:solidFill>
                  <a:schemeClr val="tx1"/>
                </a:solidFill>
                <a:latin typeface="微软雅黑" panose="020B0503020204020204" pitchFamily="34" charset="-122"/>
                <a:ea typeface="微软雅黑" panose="020B0503020204020204" pitchFamily="34" charset="-122"/>
                <a:cs typeface="Heiti SC Light"/>
              </a:endParaRPr>
            </a:p>
          </p:txBody>
        </p:sp>
        <p:sp>
          <p:nvSpPr>
            <p:cNvPr id="4" name="TextBox 5"/>
            <p:cNvSpPr txBox="1"/>
            <p:nvPr/>
          </p:nvSpPr>
          <p:spPr>
            <a:xfrm>
              <a:off x="558693" y="2125937"/>
              <a:ext cx="900000" cy="464543"/>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Heiti SC Light"/>
                </a:rPr>
                <a:t>终端类型</a:t>
              </a:r>
              <a:endParaRPr lang="en-US" sz="2800" b="1" dirty="0">
                <a:solidFill>
                  <a:schemeClr val="bg1"/>
                </a:solidFill>
                <a:latin typeface="微软雅黑" panose="020B0503020204020204" pitchFamily="34" charset="-122"/>
                <a:ea typeface="微软雅黑" panose="020B0503020204020204" pitchFamily="34" charset="-122"/>
                <a:cs typeface="Heiti SC Light"/>
              </a:endParaRPr>
            </a:p>
          </p:txBody>
        </p:sp>
        <p:grpSp>
          <p:nvGrpSpPr>
            <p:cNvPr id="59" name="组合 58"/>
            <p:cNvGrpSpPr/>
            <p:nvPr/>
          </p:nvGrpSpPr>
          <p:grpSpPr>
            <a:xfrm>
              <a:off x="10560728" y="2270674"/>
              <a:ext cx="1152000" cy="923527"/>
              <a:chOff x="8955119" y="3269208"/>
              <a:chExt cx="1463234" cy="263327"/>
            </a:xfrm>
          </p:grpSpPr>
          <p:sp>
            <p:nvSpPr>
              <p:cNvPr id="17" name="Rectangle 18"/>
              <p:cNvSpPr/>
              <p:nvPr/>
            </p:nvSpPr>
            <p:spPr>
              <a:xfrm>
                <a:off x="8956310" y="3269208"/>
                <a:ext cx="1440000" cy="26332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latin typeface="微软雅黑" panose="020B0503020204020204" pitchFamily="34" charset="-122"/>
                  <a:ea typeface="微软雅黑" panose="020B0503020204020204" pitchFamily="34" charset="-122"/>
                  <a:cs typeface="Heiti SC Light"/>
                </a:endParaRPr>
              </a:p>
            </p:txBody>
          </p:sp>
          <p:sp>
            <p:nvSpPr>
              <p:cNvPr id="18" name="TextBox 19"/>
              <p:cNvSpPr txBox="1"/>
              <p:nvPr/>
            </p:nvSpPr>
            <p:spPr>
              <a:xfrm>
                <a:off x="8955119" y="3289773"/>
                <a:ext cx="1463234" cy="217912"/>
              </a:xfrm>
              <a:prstGeom prst="rect">
                <a:avLst/>
              </a:prstGeom>
              <a:noFill/>
            </p:spPr>
            <p:txBody>
              <a:bodyPr wrap="square" rtlCol="0">
                <a:spAutoFit/>
              </a:bodyPr>
              <a:lstStyle/>
              <a:p>
                <a:pPr algn="ctr">
                  <a:lnSpc>
                    <a:spcPct val="150000"/>
                  </a:lnSpc>
                </a:pPr>
                <a:r>
                  <a:rPr lang="zh-CN" altLang="en-US" sz="2400" b="1" dirty="0">
                    <a:latin typeface="微软雅黑" panose="020B0503020204020204" pitchFamily="34" charset="-122"/>
                    <a:ea typeface="微软雅黑" panose="020B0503020204020204" pitchFamily="34" charset="-122"/>
                    <a:cs typeface="Heiti SC Light"/>
                  </a:rPr>
                  <a:t>内部数据操作</a:t>
                </a:r>
                <a:endParaRPr lang="en-US" altLang="zh-CN" sz="2400" b="1" dirty="0">
                  <a:latin typeface="微软雅黑" panose="020B0503020204020204" pitchFamily="34" charset="-122"/>
                  <a:ea typeface="微软雅黑" panose="020B0503020204020204" pitchFamily="34" charset="-122"/>
                  <a:cs typeface="Heiti SC Light"/>
                </a:endParaRPr>
              </a:p>
              <a:p>
                <a:pPr marL="342883" indent="-342883">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Heiti SC Light"/>
                  </a:rPr>
                  <a:t>操作授权</a:t>
                </a:r>
                <a:endParaRPr lang="en-US" altLang="zh-CN" sz="2000" b="1" dirty="0">
                  <a:latin typeface="微软雅黑" panose="020B0503020204020204" pitchFamily="34" charset="-122"/>
                  <a:ea typeface="微软雅黑" panose="020B0503020204020204" pitchFamily="34" charset="-122"/>
                  <a:cs typeface="Heiti SC Light"/>
                </a:endParaRPr>
              </a:p>
              <a:p>
                <a:pPr marL="342883" indent="-342883">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Heiti SC Light"/>
                  </a:rPr>
                  <a:t>操作审计</a:t>
                </a:r>
                <a:endParaRPr lang="en-US" sz="2000" b="1" dirty="0">
                  <a:latin typeface="微软雅黑" panose="020B0503020204020204" pitchFamily="34" charset="-122"/>
                  <a:ea typeface="微软雅黑" panose="020B0503020204020204" pitchFamily="34" charset="-122"/>
                  <a:cs typeface="Heiti SC Light"/>
                </a:endParaRPr>
              </a:p>
            </p:txBody>
          </p:sp>
        </p:grpSp>
        <p:grpSp>
          <p:nvGrpSpPr>
            <p:cNvPr id="60" name="组合 59"/>
            <p:cNvGrpSpPr/>
            <p:nvPr/>
          </p:nvGrpSpPr>
          <p:grpSpPr>
            <a:xfrm>
              <a:off x="10560727" y="3960284"/>
              <a:ext cx="1172663" cy="1020677"/>
              <a:chOff x="8956311" y="4665194"/>
              <a:chExt cx="1465829" cy="360000"/>
            </a:xfrm>
          </p:grpSpPr>
          <p:sp>
            <p:nvSpPr>
              <p:cNvPr id="19" name="Rectangle 20"/>
              <p:cNvSpPr/>
              <p:nvPr/>
            </p:nvSpPr>
            <p:spPr>
              <a:xfrm>
                <a:off x="8956311" y="4665194"/>
                <a:ext cx="1440000" cy="360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latin typeface="微软雅黑" panose="020B0503020204020204" pitchFamily="34" charset="-122"/>
                  <a:ea typeface="微软雅黑" panose="020B0503020204020204" pitchFamily="34" charset="-122"/>
                  <a:cs typeface="Heiti SC Light"/>
                </a:endParaRPr>
              </a:p>
            </p:txBody>
          </p:sp>
          <p:sp>
            <p:nvSpPr>
              <p:cNvPr id="20" name="TextBox 21"/>
              <p:cNvSpPr txBox="1"/>
              <p:nvPr/>
            </p:nvSpPr>
            <p:spPr>
              <a:xfrm>
                <a:off x="9018140" y="4671518"/>
                <a:ext cx="1404000" cy="348837"/>
              </a:xfrm>
              <a:prstGeom prst="rect">
                <a:avLst/>
              </a:prstGeom>
              <a:noFill/>
            </p:spPr>
            <p:txBody>
              <a:bodyPr wrap="square" rtlCol="0">
                <a:spAutoFit/>
              </a:bodyPr>
              <a:lstStyle/>
              <a:p>
                <a:pPr algn="ctr">
                  <a:lnSpc>
                    <a:spcPct val="150000"/>
                  </a:lnSpc>
                </a:pPr>
                <a:r>
                  <a:rPr lang="zh-CN" altLang="en-US" sz="2400" b="1" dirty="0">
                    <a:latin typeface="微软雅黑" panose="020B0503020204020204" pitchFamily="34" charset="-122"/>
                    <a:ea typeface="微软雅黑" panose="020B0503020204020204" pitchFamily="34" charset="-122"/>
                    <a:cs typeface="Heiti SC Light"/>
                  </a:rPr>
                  <a:t>互联网侧</a:t>
                </a:r>
                <a:endParaRPr lang="en-US" altLang="zh-CN" sz="2400" b="1" dirty="0">
                  <a:latin typeface="微软雅黑" panose="020B0503020204020204" pitchFamily="34" charset="-122"/>
                  <a:ea typeface="微软雅黑" panose="020B0503020204020204" pitchFamily="34" charset="-122"/>
                  <a:cs typeface="Heiti SC Light"/>
                </a:endParaRPr>
              </a:p>
              <a:p>
                <a:pPr marL="342883" indent="-342883">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Heiti SC Light"/>
                  </a:rPr>
                  <a:t>外发邮件</a:t>
                </a:r>
                <a:endParaRPr lang="en-US" altLang="zh-CN" sz="2000" b="1" dirty="0">
                  <a:latin typeface="微软雅黑" panose="020B0503020204020204" pitchFamily="34" charset="-122"/>
                  <a:ea typeface="微软雅黑" panose="020B0503020204020204" pitchFamily="34" charset="-122"/>
                  <a:cs typeface="Heiti SC Light"/>
                </a:endParaRPr>
              </a:p>
              <a:p>
                <a:pPr marL="342883" indent="-342883">
                  <a:lnSpc>
                    <a:spcPct val="150000"/>
                  </a:lnSpc>
                  <a:buFont typeface="Wingdings" panose="05000000000000000000" pitchFamily="2" charset="2"/>
                  <a:buChar char="Ø"/>
                </a:pPr>
                <a:r>
                  <a:rPr lang="en-US" sz="2000" b="1" dirty="0">
                    <a:latin typeface="微软雅黑" panose="020B0503020204020204" pitchFamily="34" charset="-122"/>
                    <a:ea typeface="微软雅黑" panose="020B0503020204020204" pitchFamily="34" charset="-122"/>
                    <a:cs typeface="Heiti SC Light"/>
                  </a:rPr>
                  <a:t>U</a:t>
                </a:r>
                <a:r>
                  <a:rPr lang="zh-CN" altLang="en-US" sz="2000" b="1" dirty="0">
                    <a:latin typeface="微软雅黑" panose="020B0503020204020204" pitchFamily="34" charset="-122"/>
                    <a:ea typeface="微软雅黑" panose="020B0503020204020204" pitchFamily="34" charset="-122"/>
                    <a:cs typeface="Heiti SC Light"/>
                  </a:rPr>
                  <a:t>盘管控</a:t>
                </a:r>
                <a:endParaRPr lang="en-US" altLang="zh-CN" sz="2000" b="1" dirty="0">
                  <a:latin typeface="微软雅黑" panose="020B0503020204020204" pitchFamily="34" charset="-122"/>
                  <a:ea typeface="微软雅黑" panose="020B0503020204020204" pitchFamily="34" charset="-122"/>
                  <a:cs typeface="Heiti SC Light"/>
                </a:endParaRPr>
              </a:p>
              <a:p>
                <a:pPr marL="342883" indent="-342883">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Heiti SC Light"/>
                  </a:rPr>
                  <a:t>第三方合作</a:t>
                </a:r>
                <a:endParaRPr lang="en-US" sz="2000" b="1" dirty="0">
                  <a:latin typeface="微软雅黑" panose="020B0503020204020204" pitchFamily="34" charset="-122"/>
                  <a:ea typeface="微软雅黑" panose="020B0503020204020204" pitchFamily="34" charset="-122"/>
                  <a:cs typeface="Heiti SC Light"/>
                </a:endParaRPr>
              </a:p>
            </p:txBody>
          </p:sp>
        </p:grpSp>
        <p:sp>
          <p:nvSpPr>
            <p:cNvPr id="22" name="Rectangle 23"/>
            <p:cNvSpPr/>
            <p:nvPr/>
          </p:nvSpPr>
          <p:spPr>
            <a:xfrm>
              <a:off x="370405" y="1566538"/>
              <a:ext cx="2434212" cy="3736089"/>
            </a:xfrm>
            <a:prstGeom prst="rect">
              <a:avLst/>
            </a:prstGeom>
            <a:noFill/>
            <a:ln w="19050" cmpd="sng">
              <a:solidFill>
                <a:srgbClr val="5B9BD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latin typeface="微软雅黑" panose="020B0503020204020204" pitchFamily="34" charset="-122"/>
                <a:ea typeface="微软雅黑" panose="020B0503020204020204" pitchFamily="34" charset="-122"/>
                <a:cs typeface="Heiti SC Light"/>
              </a:endParaRPr>
            </a:p>
          </p:txBody>
        </p:sp>
        <p:sp>
          <p:nvSpPr>
            <p:cNvPr id="23" name="TextBox 24"/>
            <p:cNvSpPr txBox="1"/>
            <p:nvPr/>
          </p:nvSpPr>
          <p:spPr>
            <a:xfrm>
              <a:off x="992609" y="1611658"/>
              <a:ext cx="1158436" cy="284720"/>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cs typeface="Heiti SC Light"/>
                </a:rPr>
                <a:t>终端侧</a:t>
              </a:r>
              <a:endParaRPr lang="en-US" sz="3200" b="1" dirty="0">
                <a:solidFill>
                  <a:schemeClr val="bg1"/>
                </a:solidFill>
                <a:latin typeface="微软雅黑" panose="020B0503020204020204" pitchFamily="34" charset="-122"/>
                <a:ea typeface="微软雅黑" panose="020B0503020204020204" pitchFamily="34" charset="-122"/>
                <a:cs typeface="Heiti SC Light"/>
              </a:endParaRPr>
            </a:p>
          </p:txBody>
        </p:sp>
        <p:sp>
          <p:nvSpPr>
            <p:cNvPr id="25" name="Rectangle 27"/>
            <p:cNvSpPr/>
            <p:nvPr/>
          </p:nvSpPr>
          <p:spPr>
            <a:xfrm>
              <a:off x="3608584" y="1572765"/>
              <a:ext cx="5993177" cy="3736089"/>
            </a:xfrm>
            <a:prstGeom prst="rect">
              <a:avLst/>
            </a:prstGeom>
            <a:noFill/>
            <a:ln w="19050" cmpd="sng">
              <a:solidFill>
                <a:srgbClr val="5B9BD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latin typeface="微软雅黑" panose="020B0503020204020204" pitchFamily="34" charset="-122"/>
                <a:ea typeface="微软雅黑" panose="020B0503020204020204" pitchFamily="34" charset="-122"/>
                <a:cs typeface="Heiti SC Light"/>
              </a:endParaRPr>
            </a:p>
          </p:txBody>
        </p:sp>
        <p:sp>
          <p:nvSpPr>
            <p:cNvPr id="26" name="Rectangle 28"/>
            <p:cNvSpPr/>
            <p:nvPr/>
          </p:nvSpPr>
          <p:spPr>
            <a:xfrm>
              <a:off x="10472879" y="1567881"/>
              <a:ext cx="1333394" cy="3736089"/>
            </a:xfrm>
            <a:prstGeom prst="rect">
              <a:avLst/>
            </a:prstGeom>
            <a:noFill/>
            <a:ln w="19050" cmpd="sng">
              <a:solidFill>
                <a:srgbClr val="5B9BD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latin typeface="微软雅黑" panose="020B0503020204020204" pitchFamily="34" charset="-122"/>
                <a:ea typeface="微软雅黑" panose="020B0503020204020204" pitchFamily="34" charset="-122"/>
                <a:cs typeface="Heiti SC Light"/>
              </a:endParaRPr>
            </a:p>
          </p:txBody>
        </p:sp>
        <p:sp>
          <p:nvSpPr>
            <p:cNvPr id="27" name="TextBox 29"/>
            <p:cNvSpPr txBox="1"/>
            <p:nvPr/>
          </p:nvSpPr>
          <p:spPr>
            <a:xfrm>
              <a:off x="10472879" y="1611658"/>
              <a:ext cx="1333393" cy="284720"/>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cs typeface="Heiti SC Light"/>
                </a:rPr>
                <a:t>操作边界</a:t>
              </a:r>
              <a:endParaRPr lang="en-US" sz="3200" b="1" dirty="0">
                <a:solidFill>
                  <a:schemeClr val="bg1"/>
                </a:solidFill>
                <a:latin typeface="微软雅黑" panose="020B0503020204020204" pitchFamily="34" charset="-122"/>
                <a:ea typeface="微软雅黑" panose="020B0503020204020204" pitchFamily="34" charset="-122"/>
                <a:cs typeface="Heiti SC Light"/>
              </a:endParaRPr>
            </a:p>
          </p:txBody>
        </p:sp>
        <p:sp>
          <p:nvSpPr>
            <p:cNvPr id="28" name="Rectangle 30"/>
            <p:cNvSpPr/>
            <p:nvPr/>
          </p:nvSpPr>
          <p:spPr>
            <a:xfrm>
              <a:off x="370404" y="5694086"/>
              <a:ext cx="11435868" cy="388296"/>
            </a:xfrm>
            <a:prstGeom prst="rect">
              <a:avLst/>
            </a:prstGeom>
            <a:solidFill>
              <a:srgbClr val="5B9BD5"/>
            </a:solidFill>
            <a:ln>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latin typeface="微软雅黑" panose="020B0503020204020204" pitchFamily="34" charset="-122"/>
                <a:ea typeface="微软雅黑" panose="020B0503020204020204" pitchFamily="34" charset="-122"/>
                <a:cs typeface="Heiti SC Light"/>
              </a:endParaRPr>
            </a:p>
          </p:txBody>
        </p:sp>
        <p:sp>
          <p:nvSpPr>
            <p:cNvPr id="29" name="TextBox 31"/>
            <p:cNvSpPr txBox="1"/>
            <p:nvPr/>
          </p:nvSpPr>
          <p:spPr>
            <a:xfrm>
              <a:off x="1910080" y="5713844"/>
              <a:ext cx="8290560" cy="284720"/>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cs typeface="Heiti SC Light"/>
                </a:rPr>
                <a:t>一道防线做安全保护，二道防线做风险度量和评估，三道防线做独立安全审计</a:t>
              </a:r>
              <a:endParaRPr lang="en-US" sz="3200" b="1" dirty="0">
                <a:solidFill>
                  <a:schemeClr val="bg1"/>
                </a:solidFill>
                <a:latin typeface="微软雅黑" panose="020B0503020204020204" pitchFamily="34" charset="-122"/>
                <a:ea typeface="微软雅黑" panose="020B0503020204020204" pitchFamily="34" charset="-122"/>
                <a:cs typeface="Heiti SC Light"/>
              </a:endParaRPr>
            </a:p>
          </p:txBody>
        </p:sp>
        <p:sp>
          <p:nvSpPr>
            <p:cNvPr id="30" name="TextBox 32"/>
            <p:cNvSpPr txBox="1"/>
            <p:nvPr/>
          </p:nvSpPr>
          <p:spPr>
            <a:xfrm>
              <a:off x="5382765" y="1611658"/>
              <a:ext cx="2394913" cy="284720"/>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cs typeface="Heiti SC Light"/>
                </a:rPr>
                <a:t>敏感数据管理平台</a:t>
              </a:r>
              <a:endParaRPr lang="en-US" sz="3200" b="1" dirty="0">
                <a:solidFill>
                  <a:schemeClr val="bg1"/>
                </a:solidFill>
                <a:latin typeface="微软雅黑" panose="020B0503020204020204" pitchFamily="34" charset="-122"/>
                <a:ea typeface="微软雅黑" panose="020B0503020204020204" pitchFamily="34" charset="-122"/>
                <a:cs typeface="Heiti SC Light"/>
              </a:endParaRPr>
            </a:p>
          </p:txBody>
        </p:sp>
        <p:grpSp>
          <p:nvGrpSpPr>
            <p:cNvPr id="10" name="组合 9"/>
            <p:cNvGrpSpPr/>
            <p:nvPr/>
          </p:nvGrpSpPr>
          <p:grpSpPr>
            <a:xfrm>
              <a:off x="2788913" y="2421652"/>
              <a:ext cx="835081" cy="293123"/>
              <a:chOff x="2609799" y="1901357"/>
              <a:chExt cx="835081" cy="293123"/>
            </a:xfrm>
          </p:grpSpPr>
          <p:cxnSp>
            <p:nvCxnSpPr>
              <p:cNvPr id="31" name="Straight Arrow Connector 34"/>
              <p:cNvCxnSpPr/>
              <p:nvPr/>
            </p:nvCxnSpPr>
            <p:spPr>
              <a:xfrm flipH="1" flipV="1">
                <a:off x="2695695" y="2193929"/>
                <a:ext cx="576000" cy="55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2" name="TextBox 35"/>
              <p:cNvSpPr txBox="1"/>
              <p:nvPr/>
            </p:nvSpPr>
            <p:spPr>
              <a:xfrm>
                <a:off x="2609799" y="1901357"/>
                <a:ext cx="835081" cy="202301"/>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终端准入</a:t>
                </a:r>
                <a:endParaRPr lang="en-US" altLang="zh-CN" sz="2100" b="1" dirty="0">
                  <a:solidFill>
                    <a:schemeClr val="bg1"/>
                  </a:solidFill>
                  <a:latin typeface="微软雅黑" panose="020B0503020204020204" pitchFamily="34" charset="-122"/>
                  <a:ea typeface="微软雅黑" panose="020B0503020204020204" pitchFamily="34" charset="-122"/>
                  <a:cs typeface="Heiti SC Light"/>
                </a:endParaRPr>
              </a:p>
            </p:txBody>
          </p:sp>
        </p:grpSp>
        <p:grpSp>
          <p:nvGrpSpPr>
            <p:cNvPr id="11" name="组合 10"/>
            <p:cNvGrpSpPr/>
            <p:nvPr/>
          </p:nvGrpSpPr>
          <p:grpSpPr>
            <a:xfrm>
              <a:off x="2778947" y="2848172"/>
              <a:ext cx="817603" cy="316319"/>
              <a:chOff x="2616116" y="2477772"/>
              <a:chExt cx="817603" cy="316319"/>
            </a:xfrm>
          </p:grpSpPr>
          <p:cxnSp>
            <p:nvCxnSpPr>
              <p:cNvPr id="33" name="Straight Arrow Connector 36"/>
              <p:cNvCxnSpPr/>
              <p:nvPr/>
            </p:nvCxnSpPr>
            <p:spPr>
              <a:xfrm flipH="1" flipV="1">
                <a:off x="2726730" y="2794091"/>
                <a:ext cx="5760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4" name="TextBox 37"/>
              <p:cNvSpPr txBox="1"/>
              <p:nvPr/>
            </p:nvSpPr>
            <p:spPr>
              <a:xfrm>
                <a:off x="2616116" y="2477772"/>
                <a:ext cx="817603" cy="202301"/>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通道加密</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grpSp>
        <p:grpSp>
          <p:nvGrpSpPr>
            <p:cNvPr id="12" name="组合 11"/>
            <p:cNvGrpSpPr/>
            <p:nvPr/>
          </p:nvGrpSpPr>
          <p:grpSpPr>
            <a:xfrm>
              <a:off x="2758627" y="3717993"/>
              <a:ext cx="841055" cy="259171"/>
              <a:chOff x="2630764" y="3730146"/>
              <a:chExt cx="841055" cy="259171"/>
            </a:xfrm>
          </p:grpSpPr>
          <p:cxnSp>
            <p:nvCxnSpPr>
              <p:cNvPr id="35" name="Straight Arrow Connector 38"/>
              <p:cNvCxnSpPr/>
              <p:nvPr/>
            </p:nvCxnSpPr>
            <p:spPr>
              <a:xfrm flipH="1">
                <a:off x="2765354" y="3988765"/>
                <a:ext cx="576000" cy="552"/>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6" name="TextBox 39"/>
              <p:cNvSpPr txBox="1"/>
              <p:nvPr/>
            </p:nvSpPr>
            <p:spPr>
              <a:xfrm>
                <a:off x="2630764" y="3730146"/>
                <a:ext cx="841055" cy="202301"/>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审批流程</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grpSp>
        <p:grpSp>
          <p:nvGrpSpPr>
            <p:cNvPr id="21" name="组合 20"/>
            <p:cNvGrpSpPr/>
            <p:nvPr/>
          </p:nvGrpSpPr>
          <p:grpSpPr>
            <a:xfrm>
              <a:off x="2798736" y="4143112"/>
              <a:ext cx="986150" cy="278218"/>
              <a:chOff x="2622357" y="4558149"/>
              <a:chExt cx="986150" cy="278218"/>
            </a:xfrm>
          </p:grpSpPr>
          <p:cxnSp>
            <p:nvCxnSpPr>
              <p:cNvPr id="37" name="Straight Arrow Connector 40"/>
              <p:cNvCxnSpPr/>
              <p:nvPr/>
            </p:nvCxnSpPr>
            <p:spPr>
              <a:xfrm flipH="1">
                <a:off x="2715332" y="4835816"/>
                <a:ext cx="576000" cy="55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8" name="TextBox 41"/>
              <p:cNvSpPr txBox="1"/>
              <p:nvPr/>
            </p:nvSpPr>
            <p:spPr>
              <a:xfrm>
                <a:off x="2622357" y="4558149"/>
                <a:ext cx="986150" cy="202301"/>
              </a:xfrm>
              <a:prstGeom prst="rect">
                <a:avLst/>
              </a:prstGeom>
              <a:noFill/>
            </p:spPr>
            <p:txBody>
              <a:bodyPr wrap="square" rtlCol="0">
                <a:spAutoFit/>
              </a:bodyPr>
              <a:lstStyle/>
              <a:p>
                <a:r>
                  <a:rPr lang="zh-CN" altLang="en-US" sz="2100" b="1" dirty="0">
                    <a:solidFill>
                      <a:schemeClr val="bg1"/>
                    </a:solidFill>
                    <a:latin typeface="微软雅黑" panose="020B0503020204020204" pitchFamily="34" charset="-122"/>
                    <a:ea typeface="微软雅黑" panose="020B0503020204020204" pitchFamily="34" charset="-122"/>
                    <a:cs typeface="Heiti SC Light"/>
                  </a:rPr>
                  <a:t>数据加密</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grpSp>
        <p:cxnSp>
          <p:nvCxnSpPr>
            <p:cNvPr id="45" name="Straight Arrow Connector 56"/>
            <p:cNvCxnSpPr/>
            <p:nvPr/>
          </p:nvCxnSpPr>
          <p:spPr>
            <a:xfrm flipV="1">
              <a:off x="9686433" y="2500741"/>
              <a:ext cx="720000" cy="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6" name="TextBox 59"/>
            <p:cNvSpPr txBox="1"/>
            <p:nvPr/>
          </p:nvSpPr>
          <p:spPr>
            <a:xfrm>
              <a:off x="9630621" y="2211953"/>
              <a:ext cx="843405" cy="202301"/>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外设禁用</a:t>
              </a:r>
              <a:endParaRPr lang="en-US" altLang="zh-CN" sz="2100" b="1" dirty="0">
                <a:solidFill>
                  <a:schemeClr val="bg1"/>
                </a:solidFill>
                <a:latin typeface="微软雅黑" panose="020B0503020204020204" pitchFamily="34" charset="-122"/>
                <a:ea typeface="微软雅黑" panose="020B0503020204020204" pitchFamily="34" charset="-122"/>
                <a:cs typeface="Heiti SC Light"/>
              </a:endParaRPr>
            </a:p>
          </p:txBody>
        </p:sp>
        <p:sp>
          <p:nvSpPr>
            <p:cNvPr id="47" name="TextBox 65"/>
            <p:cNvSpPr txBox="1"/>
            <p:nvPr/>
          </p:nvSpPr>
          <p:spPr>
            <a:xfrm>
              <a:off x="9541236" y="4001222"/>
              <a:ext cx="1031730" cy="516992"/>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敏感数据</a:t>
              </a:r>
              <a:endParaRPr lang="en-US" altLang="zh-CN" sz="2100" b="1" dirty="0">
                <a:solidFill>
                  <a:schemeClr val="bg1"/>
                </a:solidFill>
                <a:latin typeface="微软雅黑" panose="020B0503020204020204" pitchFamily="34" charset="-122"/>
                <a:ea typeface="微软雅黑" panose="020B0503020204020204" pitchFamily="34" charset="-122"/>
                <a:cs typeface="Heiti SC Light"/>
              </a:endParaRPr>
            </a:p>
            <a:p>
              <a:pPr algn="ctr"/>
              <a:endParaRPr lang="en-US" altLang="zh-CN" sz="2100" b="1" dirty="0">
                <a:solidFill>
                  <a:schemeClr val="bg1"/>
                </a:solidFill>
                <a:latin typeface="微软雅黑" panose="020B0503020204020204" pitchFamily="34" charset="-122"/>
                <a:ea typeface="微软雅黑" panose="020B0503020204020204" pitchFamily="34" charset="-122"/>
                <a:cs typeface="Heiti SC Light"/>
              </a:endParaRPr>
            </a:p>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拦截</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cxnSp>
          <p:nvCxnSpPr>
            <p:cNvPr id="48" name="Straight Arrow Connector 66"/>
            <p:cNvCxnSpPr/>
            <p:nvPr/>
          </p:nvCxnSpPr>
          <p:spPr>
            <a:xfrm flipV="1">
              <a:off x="9686433" y="4293277"/>
              <a:ext cx="720000" cy="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67"/>
            <p:cNvCxnSpPr/>
            <p:nvPr/>
          </p:nvCxnSpPr>
          <p:spPr>
            <a:xfrm rot="5400000" flipH="1">
              <a:off x="1374053" y="5499204"/>
              <a:ext cx="396000" cy="452"/>
            </a:xfrm>
            <a:prstGeom prst="straightConnector1">
              <a:avLst/>
            </a:prstGeom>
            <a:ln w="190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68"/>
            <p:cNvCxnSpPr/>
            <p:nvPr/>
          </p:nvCxnSpPr>
          <p:spPr>
            <a:xfrm rot="5400000" flipH="1">
              <a:off x="3961800" y="5499204"/>
              <a:ext cx="396000" cy="452"/>
            </a:xfrm>
            <a:prstGeom prst="straightConnector1">
              <a:avLst/>
            </a:prstGeom>
            <a:ln w="190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69"/>
            <p:cNvCxnSpPr/>
            <p:nvPr/>
          </p:nvCxnSpPr>
          <p:spPr>
            <a:xfrm rot="5400000" flipH="1">
              <a:off x="5950933" y="5499204"/>
              <a:ext cx="396000" cy="452"/>
            </a:xfrm>
            <a:prstGeom prst="straightConnector1">
              <a:avLst/>
            </a:prstGeom>
            <a:ln w="190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70"/>
            <p:cNvCxnSpPr/>
            <p:nvPr/>
          </p:nvCxnSpPr>
          <p:spPr>
            <a:xfrm rot="5400000" flipH="1">
              <a:off x="8092888" y="5499204"/>
              <a:ext cx="396000" cy="452"/>
            </a:xfrm>
            <a:prstGeom prst="straightConnector1">
              <a:avLst/>
            </a:prstGeom>
            <a:ln w="190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71"/>
            <p:cNvCxnSpPr/>
            <p:nvPr/>
          </p:nvCxnSpPr>
          <p:spPr>
            <a:xfrm rot="5400000" flipH="1">
              <a:off x="10451730" y="5499204"/>
              <a:ext cx="396000" cy="452"/>
            </a:xfrm>
            <a:prstGeom prst="straightConnector1">
              <a:avLst/>
            </a:prstGeom>
            <a:ln w="190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66"/>
            <p:cNvCxnSpPr/>
            <p:nvPr/>
          </p:nvCxnSpPr>
          <p:spPr>
            <a:xfrm flipV="1">
              <a:off x="9686433" y="3677404"/>
              <a:ext cx="720000" cy="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56"/>
            <p:cNvCxnSpPr/>
            <p:nvPr/>
          </p:nvCxnSpPr>
          <p:spPr>
            <a:xfrm flipV="1">
              <a:off x="9686433" y="3043665"/>
              <a:ext cx="720000" cy="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 name="Rectangle 4"/>
            <p:cNvSpPr/>
            <p:nvPr/>
          </p:nvSpPr>
          <p:spPr>
            <a:xfrm>
              <a:off x="635698" y="4350599"/>
              <a:ext cx="756000" cy="504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虚拟桌面云</a:t>
              </a:r>
              <a:endParaRPr lang="en-US" sz="2400" b="1" dirty="0">
                <a:solidFill>
                  <a:schemeClr val="tx1"/>
                </a:solidFill>
                <a:latin typeface="微软雅黑" panose="020B0503020204020204" pitchFamily="34" charset="-122"/>
                <a:ea typeface="微软雅黑" panose="020B0503020204020204" pitchFamily="34" charset="-122"/>
                <a:cs typeface="Heiti SC Light"/>
              </a:endParaRPr>
            </a:p>
          </p:txBody>
        </p:sp>
        <p:sp>
          <p:nvSpPr>
            <p:cNvPr id="95" name="Rectangle 4"/>
            <p:cNvSpPr/>
            <p:nvPr/>
          </p:nvSpPr>
          <p:spPr>
            <a:xfrm>
              <a:off x="635698" y="3503399"/>
              <a:ext cx="756000" cy="504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瘦终端</a:t>
              </a:r>
              <a:endParaRPr lang="en-US" sz="2400" b="1" dirty="0">
                <a:solidFill>
                  <a:schemeClr val="tx1"/>
                </a:solidFill>
                <a:latin typeface="微软雅黑" panose="020B0503020204020204" pitchFamily="34" charset="-122"/>
                <a:ea typeface="微软雅黑" panose="020B0503020204020204" pitchFamily="34" charset="-122"/>
                <a:cs typeface="Heiti SC Light"/>
              </a:endParaRPr>
            </a:p>
          </p:txBody>
        </p:sp>
        <p:sp>
          <p:nvSpPr>
            <p:cNvPr id="77" name="Rectangle 3"/>
            <p:cNvSpPr/>
            <p:nvPr/>
          </p:nvSpPr>
          <p:spPr>
            <a:xfrm>
              <a:off x="1667343" y="2082048"/>
              <a:ext cx="1008000" cy="3096500"/>
            </a:xfrm>
            <a:prstGeom prst="rect">
              <a:avLst/>
            </a:prstGeom>
            <a:noFill/>
            <a:ln>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solidFill>
                  <a:srgbClr val="5B9BD5"/>
                </a:solidFill>
                <a:latin typeface="微软雅黑" panose="020B0503020204020204" pitchFamily="34" charset="-122"/>
                <a:ea typeface="微软雅黑" panose="020B0503020204020204" pitchFamily="34" charset="-122"/>
                <a:cs typeface="Heiti SC Light"/>
              </a:endParaRPr>
            </a:p>
          </p:txBody>
        </p:sp>
        <p:sp>
          <p:nvSpPr>
            <p:cNvPr id="79" name="Rectangle 4"/>
            <p:cNvSpPr/>
            <p:nvPr/>
          </p:nvSpPr>
          <p:spPr>
            <a:xfrm>
              <a:off x="1700330" y="2605527"/>
              <a:ext cx="936000" cy="432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准入</a:t>
              </a:r>
              <a:endParaRPr lang="en-US" altLang="zh-CN" sz="2400" b="1" dirty="0">
                <a:solidFill>
                  <a:schemeClr val="tx1"/>
                </a:solidFill>
                <a:latin typeface="微软雅黑" panose="020B0503020204020204" pitchFamily="34" charset="-122"/>
                <a:ea typeface="微软雅黑" panose="020B0503020204020204" pitchFamily="34" charset="-122"/>
                <a:cs typeface="Heiti SC Light"/>
              </a:endParaRPr>
            </a:p>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控制</a:t>
              </a:r>
              <a:endParaRPr lang="en-US" sz="2400" b="1" dirty="0">
                <a:solidFill>
                  <a:schemeClr val="tx1"/>
                </a:solidFill>
                <a:latin typeface="微软雅黑" panose="020B0503020204020204" pitchFamily="34" charset="-122"/>
                <a:ea typeface="微软雅黑" panose="020B0503020204020204" pitchFamily="34" charset="-122"/>
                <a:cs typeface="Heiti SC Light"/>
              </a:endParaRPr>
            </a:p>
          </p:txBody>
        </p:sp>
        <p:sp>
          <p:nvSpPr>
            <p:cNvPr id="80" name="TextBox 5"/>
            <p:cNvSpPr txBox="1"/>
            <p:nvPr/>
          </p:nvSpPr>
          <p:spPr>
            <a:xfrm>
              <a:off x="1727502" y="2136490"/>
              <a:ext cx="936000" cy="25475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Heiti SC Light"/>
                </a:rPr>
                <a:t>终端环境</a:t>
              </a:r>
              <a:endParaRPr lang="en-US" sz="2800" b="1" dirty="0">
                <a:solidFill>
                  <a:schemeClr val="bg1"/>
                </a:solidFill>
                <a:latin typeface="微软雅黑" panose="020B0503020204020204" pitchFamily="34" charset="-122"/>
                <a:ea typeface="微软雅黑" panose="020B0503020204020204" pitchFamily="34" charset="-122"/>
                <a:cs typeface="Heiti SC Light"/>
              </a:endParaRPr>
            </a:p>
          </p:txBody>
        </p:sp>
        <p:sp>
          <p:nvSpPr>
            <p:cNvPr id="85" name="Rectangle 4"/>
            <p:cNvSpPr/>
            <p:nvPr/>
          </p:nvSpPr>
          <p:spPr>
            <a:xfrm>
              <a:off x="1700330" y="3850177"/>
              <a:ext cx="936000" cy="432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操作系统标准化</a:t>
              </a:r>
              <a:endParaRPr lang="en-US" sz="2400" b="1" dirty="0">
                <a:latin typeface="微软雅黑" panose="020B0503020204020204" pitchFamily="34" charset="-122"/>
                <a:ea typeface="微软雅黑" panose="020B0503020204020204" pitchFamily="34" charset="-122"/>
                <a:cs typeface="Heiti SC Light"/>
              </a:endParaRPr>
            </a:p>
          </p:txBody>
        </p:sp>
        <p:sp>
          <p:nvSpPr>
            <p:cNvPr id="88" name="Rectangle 4"/>
            <p:cNvSpPr/>
            <p:nvPr/>
          </p:nvSpPr>
          <p:spPr>
            <a:xfrm>
              <a:off x="1700330" y="3215177"/>
              <a:ext cx="936000" cy="432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系统安全</a:t>
              </a:r>
              <a:endParaRPr lang="en-US" altLang="zh-CN" sz="2400" b="1" dirty="0">
                <a:solidFill>
                  <a:schemeClr val="tx1"/>
                </a:solidFill>
                <a:latin typeface="微软雅黑" panose="020B0503020204020204" pitchFamily="34" charset="-122"/>
                <a:ea typeface="微软雅黑" panose="020B0503020204020204" pitchFamily="34" charset="-122"/>
                <a:cs typeface="Heiti SC Light"/>
              </a:endParaRPr>
            </a:p>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防护</a:t>
              </a:r>
              <a:endParaRPr lang="en-US" sz="2400" b="1" dirty="0">
                <a:latin typeface="微软雅黑" panose="020B0503020204020204" pitchFamily="34" charset="-122"/>
                <a:ea typeface="微软雅黑" panose="020B0503020204020204" pitchFamily="34" charset="-122"/>
                <a:cs typeface="Heiti SC Light"/>
              </a:endParaRPr>
            </a:p>
          </p:txBody>
        </p:sp>
        <p:sp>
          <p:nvSpPr>
            <p:cNvPr id="93" name="Rectangle 4"/>
            <p:cNvSpPr/>
            <p:nvPr/>
          </p:nvSpPr>
          <p:spPr>
            <a:xfrm>
              <a:off x="1700330" y="4447746"/>
              <a:ext cx="936000" cy="432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Heiti SC Light"/>
                </a:rPr>
                <a:t>虚拟安全桌面</a:t>
              </a:r>
              <a:endParaRPr lang="en-US" sz="2400" b="1" dirty="0">
                <a:solidFill>
                  <a:schemeClr val="tx1"/>
                </a:solidFill>
                <a:latin typeface="微软雅黑" panose="020B0503020204020204" pitchFamily="34" charset="-122"/>
                <a:ea typeface="微软雅黑" panose="020B0503020204020204" pitchFamily="34" charset="-122"/>
                <a:cs typeface="Heiti SC Light"/>
              </a:endParaRPr>
            </a:p>
          </p:txBody>
        </p:sp>
        <p:grpSp>
          <p:nvGrpSpPr>
            <p:cNvPr id="96" name="组合 95"/>
            <p:cNvGrpSpPr/>
            <p:nvPr/>
          </p:nvGrpSpPr>
          <p:grpSpPr>
            <a:xfrm>
              <a:off x="2795121" y="4576639"/>
              <a:ext cx="846750" cy="278219"/>
              <a:chOff x="2622357" y="4558148"/>
              <a:chExt cx="846750" cy="278219"/>
            </a:xfrm>
          </p:grpSpPr>
          <p:cxnSp>
            <p:nvCxnSpPr>
              <p:cNvPr id="97" name="Straight Arrow Connector 40"/>
              <p:cNvCxnSpPr/>
              <p:nvPr/>
            </p:nvCxnSpPr>
            <p:spPr>
              <a:xfrm flipH="1">
                <a:off x="2715332" y="4835816"/>
                <a:ext cx="576000" cy="55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98" name="TextBox 41"/>
              <p:cNvSpPr txBox="1"/>
              <p:nvPr/>
            </p:nvSpPr>
            <p:spPr>
              <a:xfrm>
                <a:off x="2622357" y="4558148"/>
                <a:ext cx="846750" cy="202301"/>
              </a:xfrm>
              <a:prstGeom prst="rect">
                <a:avLst/>
              </a:prstGeom>
              <a:noFill/>
            </p:spPr>
            <p:txBody>
              <a:bodyPr wrap="square" rtlCol="0">
                <a:spAutoFit/>
              </a:bodyPr>
              <a:lstStyle/>
              <a:p>
                <a:r>
                  <a:rPr lang="zh-CN" altLang="en-US" sz="2100" b="1" dirty="0">
                    <a:solidFill>
                      <a:schemeClr val="bg1"/>
                    </a:solidFill>
                    <a:latin typeface="微软雅黑" panose="020B0503020204020204" pitchFamily="34" charset="-122"/>
                    <a:ea typeface="微软雅黑" panose="020B0503020204020204" pitchFamily="34" charset="-122"/>
                    <a:cs typeface="Heiti SC Light"/>
                  </a:rPr>
                  <a:t>行为审计</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grpSp>
        <p:grpSp>
          <p:nvGrpSpPr>
            <p:cNvPr id="99" name="组合 98"/>
            <p:cNvGrpSpPr/>
            <p:nvPr/>
          </p:nvGrpSpPr>
          <p:grpSpPr>
            <a:xfrm>
              <a:off x="2782372" y="3287307"/>
              <a:ext cx="913129" cy="278219"/>
              <a:chOff x="2616261" y="4558148"/>
              <a:chExt cx="913129" cy="278219"/>
            </a:xfrm>
          </p:grpSpPr>
          <p:cxnSp>
            <p:nvCxnSpPr>
              <p:cNvPr id="100" name="Straight Arrow Connector 40"/>
              <p:cNvCxnSpPr/>
              <p:nvPr/>
            </p:nvCxnSpPr>
            <p:spPr>
              <a:xfrm flipH="1">
                <a:off x="2715332" y="4835816"/>
                <a:ext cx="576000" cy="55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1" name="TextBox 41"/>
              <p:cNvSpPr txBox="1"/>
              <p:nvPr/>
            </p:nvSpPr>
            <p:spPr>
              <a:xfrm>
                <a:off x="2616261" y="4558148"/>
                <a:ext cx="913129" cy="202301"/>
              </a:xfrm>
              <a:prstGeom prst="rect">
                <a:avLst/>
              </a:prstGeom>
              <a:noFill/>
            </p:spPr>
            <p:txBody>
              <a:bodyPr wrap="square" rtlCol="0">
                <a:spAutoFit/>
              </a:bodyPr>
              <a:lstStyle/>
              <a:p>
                <a:r>
                  <a:rPr lang="zh-CN" altLang="en-US" sz="2100" b="1" dirty="0">
                    <a:solidFill>
                      <a:schemeClr val="bg1"/>
                    </a:solidFill>
                    <a:latin typeface="微软雅黑" panose="020B0503020204020204" pitchFamily="34" charset="-122"/>
                    <a:ea typeface="微软雅黑" panose="020B0503020204020204" pitchFamily="34" charset="-122"/>
                    <a:cs typeface="Heiti SC Light"/>
                  </a:rPr>
                  <a:t>外设管控</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grpSp>
        <p:sp>
          <p:nvSpPr>
            <p:cNvPr id="102" name="TextBox 65"/>
            <p:cNvSpPr txBox="1"/>
            <p:nvPr/>
          </p:nvSpPr>
          <p:spPr>
            <a:xfrm>
              <a:off x="9624216" y="2747424"/>
              <a:ext cx="828000" cy="202301"/>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审批流程</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sp>
          <p:nvSpPr>
            <p:cNvPr id="103" name="TextBox 65"/>
            <p:cNvSpPr txBox="1"/>
            <p:nvPr/>
          </p:nvSpPr>
          <p:spPr>
            <a:xfrm>
              <a:off x="9619116" y="3392943"/>
              <a:ext cx="828000" cy="202301"/>
            </a:xfrm>
            <a:prstGeom prst="rect">
              <a:avLst/>
            </a:prstGeom>
            <a:noFill/>
          </p:spPr>
          <p:txBody>
            <a:bodyPr wrap="square"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cs typeface="Heiti SC Light"/>
                </a:rPr>
                <a:t>内容检查</a:t>
              </a:r>
              <a:endParaRPr lang="en-US" sz="2100" b="1" dirty="0">
                <a:solidFill>
                  <a:schemeClr val="bg1"/>
                </a:solidFill>
                <a:latin typeface="微软雅黑" panose="020B0503020204020204" pitchFamily="34" charset="-122"/>
                <a:ea typeface="微软雅黑" panose="020B0503020204020204" pitchFamily="34" charset="-122"/>
                <a:cs typeface="Heiti SC Light"/>
              </a:endParaRPr>
            </a:p>
          </p:txBody>
        </p:sp>
        <p:pic>
          <p:nvPicPr>
            <p:cNvPr id="62" name="图片 61"/>
            <p:cNvPicPr>
              <a:picLocks noChangeAspect="1"/>
            </p:cNvPicPr>
            <p:nvPr/>
          </p:nvPicPr>
          <p:blipFill>
            <a:blip r:embed="rId3"/>
            <a:stretch>
              <a:fillRect/>
            </a:stretch>
          </p:blipFill>
          <p:spPr>
            <a:xfrm>
              <a:off x="3713222" y="2193392"/>
              <a:ext cx="1506837" cy="2717000"/>
            </a:xfrm>
            <a:prstGeom prst="rect">
              <a:avLst/>
            </a:prstGeom>
            <a:solidFill>
              <a:schemeClr val="bg1"/>
            </a:solidFill>
          </p:spPr>
        </p:pic>
        <p:pic>
          <p:nvPicPr>
            <p:cNvPr id="63" name="图片 62"/>
            <p:cNvPicPr>
              <a:picLocks noChangeAspect="1"/>
            </p:cNvPicPr>
            <p:nvPr/>
          </p:nvPicPr>
          <p:blipFill>
            <a:blip r:embed="rId4"/>
            <a:stretch>
              <a:fillRect/>
            </a:stretch>
          </p:blipFill>
          <p:spPr>
            <a:xfrm>
              <a:off x="8048625" y="2125937"/>
              <a:ext cx="1493772" cy="2855037"/>
            </a:xfrm>
            <a:prstGeom prst="rect">
              <a:avLst/>
            </a:prstGeom>
            <a:solidFill>
              <a:schemeClr val="bg1"/>
            </a:solidFill>
          </p:spPr>
        </p:pic>
        <p:pic>
          <p:nvPicPr>
            <p:cNvPr id="65" name="图片 64"/>
            <p:cNvPicPr>
              <a:picLocks noChangeAspect="1"/>
            </p:cNvPicPr>
            <p:nvPr/>
          </p:nvPicPr>
          <p:blipFill>
            <a:blip r:embed="rId5"/>
            <a:stretch>
              <a:fillRect/>
            </a:stretch>
          </p:blipFill>
          <p:spPr>
            <a:xfrm>
              <a:off x="5245895" y="2628670"/>
              <a:ext cx="2766425" cy="2158325"/>
            </a:xfrm>
            <a:prstGeom prst="rect">
              <a:avLst/>
            </a:prstGeom>
          </p:spPr>
        </p:pic>
      </p:grpSp>
    </p:spTree>
    <p:extLst>
      <p:ext uri="{BB962C8B-B14F-4D97-AF65-F5344CB8AC3E}">
        <p14:creationId xmlns:p14="http://schemas.microsoft.com/office/powerpoint/2010/main" val="1099727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5—</a:t>
            </a:r>
            <a:r>
              <a:rPr lang="zh-CN" altLang="en-US" sz="5400" b="1" spc="400" dirty="0">
                <a:solidFill>
                  <a:schemeClr val="bg1"/>
                </a:solidFill>
                <a:latin typeface="微软雅黑" pitchFamily="34" charset="-122"/>
                <a:ea typeface="微软雅黑" pitchFamily="34" charset="-122"/>
              </a:rPr>
              <a:t>开发安全全生命周期管理</a:t>
            </a:r>
          </a:p>
        </p:txBody>
      </p:sp>
      <p:sp>
        <p:nvSpPr>
          <p:cNvPr id="3" name="矩形 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2.7</a:t>
            </a:r>
            <a:endParaRPr lang="zh-CN" altLang="en-US" sz="4400" b="1" kern="0" dirty="0">
              <a:solidFill>
                <a:srgbClr val="F9F9F9"/>
              </a:solidFill>
              <a:latin typeface="微软雅黑" pitchFamily="34" charset="-122"/>
              <a:ea typeface="微软雅黑" pitchFamily="34" charset="-122"/>
            </a:endParaRPr>
          </a:p>
        </p:txBody>
      </p:sp>
      <p:grpSp>
        <p:nvGrpSpPr>
          <p:cNvPr id="55" name="组合 54"/>
          <p:cNvGrpSpPr/>
          <p:nvPr/>
        </p:nvGrpSpPr>
        <p:grpSpPr>
          <a:xfrm>
            <a:off x="3013326" y="6761876"/>
            <a:ext cx="18605283" cy="2355483"/>
            <a:chOff x="1566814" y="5489653"/>
            <a:chExt cx="9303247" cy="1177818"/>
          </a:xfrm>
        </p:grpSpPr>
        <p:sp>
          <p:nvSpPr>
            <p:cNvPr id="31" name="MH_Other_11"/>
            <p:cNvSpPr/>
            <p:nvPr>
              <p:custDataLst>
                <p:tags r:id="rId1"/>
              </p:custDataLst>
            </p:nvPr>
          </p:nvSpPr>
          <p:spPr>
            <a:xfrm>
              <a:off x="1567237" y="5687280"/>
              <a:ext cx="9302824" cy="892175"/>
            </a:xfrm>
            <a:prstGeom prst="rightArrow">
              <a:avLst>
                <a:gd name="adj1" fmla="val 50000"/>
                <a:gd name="adj2" fmla="val 67910"/>
              </a:avLst>
            </a:prstGeom>
            <a:solidFill>
              <a:schemeClr val="accent1">
                <a:alpha val="85000"/>
              </a:schemeClr>
            </a:solidFill>
            <a:ln w="25400" cap="flat" cmpd="sng" algn="ctr">
              <a:noFill/>
              <a:prstDash val="solid"/>
            </a:ln>
            <a:effectLst/>
          </p:spPr>
          <p:txBody>
            <a:bodyPr anchor="ctr"/>
            <a:lstStyle/>
            <a:p>
              <a:pPr algn="ctr">
                <a:defRPr/>
              </a:pPr>
              <a:endParaRPr lang="zh-CN" altLang="en-US" kern="0" dirty="0">
                <a:solidFill>
                  <a:schemeClr val="bg1"/>
                </a:solidFill>
                <a:latin typeface="微软雅黑" pitchFamily="34" charset="-122"/>
                <a:ea typeface="微软雅黑" pitchFamily="34" charset="-122"/>
              </a:endParaRPr>
            </a:p>
          </p:txBody>
        </p:sp>
        <p:sp>
          <p:nvSpPr>
            <p:cNvPr id="51" name="MH_Other_9"/>
            <p:cNvSpPr/>
            <p:nvPr>
              <p:custDataLst>
                <p:tags r:id="rId2"/>
              </p:custDataLst>
            </p:nvPr>
          </p:nvSpPr>
          <p:spPr>
            <a:xfrm flipH="1" flipV="1">
              <a:off x="2555827" y="6245193"/>
              <a:ext cx="149225" cy="288925"/>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52" name="MH_Other_10"/>
            <p:cNvSpPr/>
            <p:nvPr>
              <p:custDataLst>
                <p:tags r:id="rId3"/>
              </p:custDataLst>
            </p:nvPr>
          </p:nvSpPr>
          <p:spPr>
            <a:xfrm>
              <a:off x="1566814" y="5634005"/>
              <a:ext cx="147638" cy="290513"/>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53" name="MH_SubTitle_1"/>
            <p:cNvSpPr/>
            <p:nvPr>
              <p:custDataLst>
                <p:tags r:id="rId4"/>
              </p:custDataLst>
            </p:nvPr>
          </p:nvSpPr>
          <p:spPr>
            <a:xfrm rot="20699408">
              <a:off x="1701752" y="5502243"/>
              <a:ext cx="866775" cy="1165225"/>
            </a:xfrm>
            <a:custGeom>
              <a:avLst/>
              <a:gdLst>
                <a:gd name="connsiteX0" fmla="*/ 858320 w 866141"/>
                <a:gd name="connsiteY0" fmla="*/ 230144 h 1164151"/>
                <a:gd name="connsiteX1" fmla="*/ 866141 w 866141"/>
                <a:gd name="connsiteY1" fmla="*/ 1164151 h 1164151"/>
                <a:gd name="connsiteX2" fmla="*/ 7822 w 866141"/>
                <a:gd name="connsiteY2" fmla="*/ 934007 h 1164151"/>
                <a:gd name="connsiteX3" fmla="*/ 0 w 866141"/>
                <a:gd name="connsiteY3" fmla="*/ 0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858320" y="230144"/>
                  </a:moveTo>
                  <a:lnTo>
                    <a:pt x="866141" y="1164151"/>
                  </a:lnTo>
                  <a:lnTo>
                    <a:pt x="7822" y="934007"/>
                  </a:lnTo>
                  <a:lnTo>
                    <a:pt x="0" y="0"/>
                  </a:lnTo>
                  <a:close/>
                </a:path>
              </a:pathLst>
            </a:custGeom>
            <a:solidFill>
              <a:srgbClr val="477AB1">
                <a:alpha val="85000"/>
              </a:srgbClr>
            </a:solidFill>
            <a:ln w="25400" cap="flat" cmpd="sng" algn="ctr">
              <a:noFill/>
              <a:prstDash val="solid"/>
            </a:ln>
            <a:effectLst/>
          </p:spPr>
          <p:txBody>
            <a:bodyPr anchor="ctr"/>
            <a:lstStyle/>
            <a:p>
              <a:pPr algn="ctr">
                <a:defRPr/>
              </a:pPr>
              <a:r>
                <a:rPr lang="zh-CN" altLang="en-US" sz="3200" kern="0" dirty="0">
                  <a:solidFill>
                    <a:schemeClr val="bg1"/>
                  </a:solidFill>
                  <a:latin typeface="微软雅黑" pitchFamily="34" charset="-122"/>
                  <a:ea typeface="微软雅黑" pitchFamily="34" charset="-122"/>
                </a:rPr>
                <a:t>需求</a:t>
              </a:r>
              <a:endParaRPr lang="en-US" altLang="zh-CN" sz="3200" kern="0" dirty="0">
                <a:solidFill>
                  <a:schemeClr val="bg1"/>
                </a:solidFill>
                <a:latin typeface="微软雅黑" pitchFamily="34" charset="-122"/>
                <a:ea typeface="微软雅黑" pitchFamily="34" charset="-122"/>
              </a:endParaRPr>
            </a:p>
          </p:txBody>
        </p:sp>
        <p:sp>
          <p:nvSpPr>
            <p:cNvPr id="48" name="MH_Other_7"/>
            <p:cNvSpPr/>
            <p:nvPr>
              <p:custDataLst>
                <p:tags r:id="rId5"/>
              </p:custDataLst>
            </p:nvPr>
          </p:nvSpPr>
          <p:spPr>
            <a:xfrm flipH="1" flipV="1">
              <a:off x="3906689" y="6271963"/>
              <a:ext cx="147638" cy="288925"/>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9" name="MH_Other_8"/>
            <p:cNvSpPr/>
            <p:nvPr>
              <p:custDataLst>
                <p:tags r:id="rId6"/>
              </p:custDataLst>
            </p:nvPr>
          </p:nvSpPr>
          <p:spPr>
            <a:xfrm>
              <a:off x="2916089" y="5660775"/>
              <a:ext cx="149225" cy="290513"/>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50" name="MH_SubTitle_2"/>
            <p:cNvSpPr/>
            <p:nvPr>
              <p:custDataLst>
                <p:tags r:id="rId7"/>
              </p:custDataLst>
            </p:nvPr>
          </p:nvSpPr>
          <p:spPr>
            <a:xfrm rot="20699408">
              <a:off x="3052614" y="5502037"/>
              <a:ext cx="865188" cy="1165225"/>
            </a:xfrm>
            <a:custGeom>
              <a:avLst/>
              <a:gdLst>
                <a:gd name="connsiteX0" fmla="*/ 0 w 866141"/>
                <a:gd name="connsiteY0" fmla="*/ 0 h 1164151"/>
                <a:gd name="connsiteX1" fmla="*/ 858320 w 866141"/>
                <a:gd name="connsiteY1" fmla="*/ 230145 h 1164151"/>
                <a:gd name="connsiteX2" fmla="*/ 866141 w 866141"/>
                <a:gd name="connsiteY2" fmla="*/ 1164151 h 1164151"/>
                <a:gd name="connsiteX3" fmla="*/ 7822 w 866141"/>
                <a:gd name="connsiteY3" fmla="*/ 934007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0" y="0"/>
                  </a:moveTo>
                  <a:lnTo>
                    <a:pt x="858320" y="230145"/>
                  </a:lnTo>
                  <a:lnTo>
                    <a:pt x="866141" y="1164151"/>
                  </a:lnTo>
                  <a:lnTo>
                    <a:pt x="7822" y="934007"/>
                  </a:lnTo>
                  <a:close/>
                </a:path>
              </a:pathLst>
            </a:custGeom>
            <a:solidFill>
              <a:srgbClr val="43AFC0">
                <a:alpha val="85000"/>
              </a:srgbClr>
            </a:solidFill>
            <a:ln w="25400" cap="flat" cmpd="sng" algn="ctr">
              <a:noFill/>
              <a:prstDash val="solid"/>
            </a:ln>
            <a:effectLst/>
          </p:spPr>
          <p:txBody>
            <a:bodyPr anchor="ctr"/>
            <a:lstStyle/>
            <a:p>
              <a:pPr algn="ctr">
                <a:defRPr/>
              </a:pPr>
              <a:r>
                <a:rPr lang="zh-CN" altLang="en-US" sz="3200" kern="0" dirty="0">
                  <a:solidFill>
                    <a:schemeClr val="bg1"/>
                  </a:solidFill>
                  <a:latin typeface="微软雅黑" pitchFamily="34" charset="-122"/>
                  <a:ea typeface="微软雅黑" pitchFamily="34" charset="-122"/>
                </a:rPr>
                <a:t>设计</a:t>
              </a:r>
              <a:endParaRPr lang="en-US" altLang="zh-CN" sz="3200" kern="0" dirty="0">
                <a:solidFill>
                  <a:schemeClr val="bg1"/>
                </a:solidFill>
                <a:latin typeface="微软雅黑" pitchFamily="34" charset="-122"/>
                <a:ea typeface="微软雅黑" pitchFamily="34" charset="-122"/>
              </a:endParaRPr>
            </a:p>
          </p:txBody>
        </p:sp>
        <p:sp>
          <p:nvSpPr>
            <p:cNvPr id="45" name="MH_Other_5"/>
            <p:cNvSpPr/>
            <p:nvPr>
              <p:custDataLst>
                <p:tags r:id="rId8"/>
              </p:custDataLst>
            </p:nvPr>
          </p:nvSpPr>
          <p:spPr>
            <a:xfrm flipH="1" flipV="1">
              <a:off x="5404397" y="6245194"/>
              <a:ext cx="149225" cy="288925"/>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6" name="MH_Other_6"/>
            <p:cNvSpPr/>
            <p:nvPr>
              <p:custDataLst>
                <p:tags r:id="rId9"/>
              </p:custDataLst>
            </p:nvPr>
          </p:nvSpPr>
          <p:spPr>
            <a:xfrm>
              <a:off x="4415385" y="5634006"/>
              <a:ext cx="147637" cy="290513"/>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7" name="MH_SubTitle_3"/>
            <p:cNvSpPr/>
            <p:nvPr>
              <p:custDataLst>
                <p:tags r:id="rId10"/>
              </p:custDataLst>
            </p:nvPr>
          </p:nvSpPr>
          <p:spPr>
            <a:xfrm rot="20699408">
              <a:off x="4550322" y="5502244"/>
              <a:ext cx="866775" cy="1165225"/>
            </a:xfrm>
            <a:custGeom>
              <a:avLst/>
              <a:gdLst>
                <a:gd name="connsiteX0" fmla="*/ 858319 w 866141"/>
                <a:gd name="connsiteY0" fmla="*/ 230144 h 1164151"/>
                <a:gd name="connsiteX1" fmla="*/ 866141 w 866141"/>
                <a:gd name="connsiteY1" fmla="*/ 1164151 h 1164151"/>
                <a:gd name="connsiteX2" fmla="*/ 7821 w 866141"/>
                <a:gd name="connsiteY2" fmla="*/ 934006 h 1164151"/>
                <a:gd name="connsiteX3" fmla="*/ 0 w 866141"/>
                <a:gd name="connsiteY3" fmla="*/ 0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858319" y="230144"/>
                  </a:moveTo>
                  <a:lnTo>
                    <a:pt x="866141" y="1164151"/>
                  </a:lnTo>
                  <a:lnTo>
                    <a:pt x="7821" y="934006"/>
                  </a:lnTo>
                  <a:lnTo>
                    <a:pt x="0" y="0"/>
                  </a:lnTo>
                  <a:close/>
                </a:path>
              </a:pathLst>
            </a:custGeom>
            <a:solidFill>
              <a:srgbClr val="949FD8">
                <a:alpha val="85000"/>
              </a:srgbClr>
            </a:solidFill>
            <a:ln w="25400" cap="flat" cmpd="sng" algn="ctr">
              <a:noFill/>
              <a:prstDash val="solid"/>
            </a:ln>
            <a:effectLst/>
          </p:spPr>
          <p:txBody>
            <a:bodyPr anchor="ctr"/>
            <a:lstStyle/>
            <a:p>
              <a:pPr algn="ctr">
                <a:defRPr/>
              </a:pPr>
              <a:r>
                <a:rPr lang="zh-CN" altLang="en-US" sz="3200" kern="0" dirty="0">
                  <a:solidFill>
                    <a:schemeClr val="bg1"/>
                  </a:solidFill>
                  <a:latin typeface="微软雅黑" pitchFamily="34" charset="-122"/>
                  <a:ea typeface="微软雅黑" pitchFamily="34" charset="-122"/>
                </a:rPr>
                <a:t>开发</a:t>
              </a:r>
              <a:endParaRPr lang="en-US" altLang="zh-CN" sz="3200" kern="0" dirty="0">
                <a:solidFill>
                  <a:schemeClr val="bg1"/>
                </a:solidFill>
                <a:latin typeface="微软雅黑" pitchFamily="34" charset="-122"/>
                <a:ea typeface="微软雅黑" pitchFamily="34" charset="-122"/>
              </a:endParaRPr>
            </a:p>
          </p:txBody>
        </p:sp>
        <p:sp>
          <p:nvSpPr>
            <p:cNvPr id="42" name="MH_Other_3"/>
            <p:cNvSpPr/>
            <p:nvPr>
              <p:custDataLst>
                <p:tags r:id="rId11"/>
              </p:custDataLst>
            </p:nvPr>
          </p:nvSpPr>
          <p:spPr>
            <a:xfrm flipH="1" flipV="1">
              <a:off x="6904102" y="6245196"/>
              <a:ext cx="147637" cy="288925"/>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3" name="MH_Other_4"/>
            <p:cNvSpPr/>
            <p:nvPr>
              <p:custDataLst>
                <p:tags r:id="rId12"/>
              </p:custDataLst>
            </p:nvPr>
          </p:nvSpPr>
          <p:spPr>
            <a:xfrm>
              <a:off x="5913502" y="5634008"/>
              <a:ext cx="149225" cy="290513"/>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4" name="MH_SubTitle_4"/>
            <p:cNvSpPr/>
            <p:nvPr>
              <p:custDataLst>
                <p:tags r:id="rId13"/>
              </p:custDataLst>
            </p:nvPr>
          </p:nvSpPr>
          <p:spPr>
            <a:xfrm rot="20699408">
              <a:off x="6050027" y="5502246"/>
              <a:ext cx="865187" cy="1165225"/>
            </a:xfrm>
            <a:custGeom>
              <a:avLst/>
              <a:gdLst>
                <a:gd name="connsiteX0" fmla="*/ 858319 w 866141"/>
                <a:gd name="connsiteY0" fmla="*/ 230144 h 1164151"/>
                <a:gd name="connsiteX1" fmla="*/ 866141 w 866141"/>
                <a:gd name="connsiteY1" fmla="*/ 1164151 h 1164151"/>
                <a:gd name="connsiteX2" fmla="*/ 7821 w 866141"/>
                <a:gd name="connsiteY2" fmla="*/ 934007 h 1164151"/>
                <a:gd name="connsiteX3" fmla="*/ 0 w 866141"/>
                <a:gd name="connsiteY3" fmla="*/ 0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858319" y="230144"/>
                  </a:moveTo>
                  <a:lnTo>
                    <a:pt x="866141" y="1164151"/>
                  </a:lnTo>
                  <a:lnTo>
                    <a:pt x="7821" y="934007"/>
                  </a:lnTo>
                  <a:lnTo>
                    <a:pt x="0" y="0"/>
                  </a:lnTo>
                  <a:close/>
                </a:path>
              </a:pathLst>
            </a:custGeom>
            <a:solidFill>
              <a:srgbClr val="E89A53">
                <a:alpha val="85000"/>
              </a:srgbClr>
            </a:solidFill>
            <a:ln w="25400" cap="flat" cmpd="sng" algn="ctr">
              <a:noFill/>
              <a:prstDash val="solid"/>
            </a:ln>
            <a:effectLst/>
          </p:spPr>
          <p:txBody>
            <a:bodyPr anchor="ctr"/>
            <a:lstStyle/>
            <a:p>
              <a:pPr algn="ctr">
                <a:defRPr/>
              </a:pPr>
              <a:r>
                <a:rPr lang="zh-CN" altLang="en-US" sz="3200" kern="0" dirty="0">
                  <a:solidFill>
                    <a:schemeClr val="bg1"/>
                  </a:solidFill>
                  <a:latin typeface="微软雅黑" pitchFamily="34" charset="-122"/>
                  <a:ea typeface="微软雅黑" pitchFamily="34" charset="-122"/>
                </a:rPr>
                <a:t>测试</a:t>
              </a:r>
              <a:endParaRPr lang="en-US" altLang="zh-CN" sz="3200" kern="0" dirty="0">
                <a:solidFill>
                  <a:schemeClr val="bg1"/>
                </a:solidFill>
                <a:latin typeface="微软雅黑" pitchFamily="34" charset="-122"/>
                <a:ea typeface="微软雅黑" pitchFamily="34" charset="-122"/>
              </a:endParaRPr>
            </a:p>
          </p:txBody>
        </p:sp>
        <p:sp>
          <p:nvSpPr>
            <p:cNvPr id="39" name="MH_Other_1"/>
            <p:cNvSpPr/>
            <p:nvPr>
              <p:custDataLst>
                <p:tags r:id="rId14"/>
              </p:custDataLst>
            </p:nvPr>
          </p:nvSpPr>
          <p:spPr>
            <a:xfrm flipH="1" flipV="1">
              <a:off x="8401400" y="6245195"/>
              <a:ext cx="149225" cy="288925"/>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0" name="MH_Other_2"/>
            <p:cNvSpPr/>
            <p:nvPr>
              <p:custDataLst>
                <p:tags r:id="rId15"/>
              </p:custDataLst>
            </p:nvPr>
          </p:nvSpPr>
          <p:spPr>
            <a:xfrm>
              <a:off x="7412387" y="5634007"/>
              <a:ext cx="147638" cy="290513"/>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41" name="MH_SubTitle_5"/>
            <p:cNvSpPr/>
            <p:nvPr>
              <p:custDataLst>
                <p:tags r:id="rId16"/>
              </p:custDataLst>
            </p:nvPr>
          </p:nvSpPr>
          <p:spPr>
            <a:xfrm rot="20699408">
              <a:off x="7547325" y="5502245"/>
              <a:ext cx="866775" cy="1165225"/>
            </a:xfrm>
            <a:custGeom>
              <a:avLst/>
              <a:gdLst>
                <a:gd name="connsiteX0" fmla="*/ 0 w 866141"/>
                <a:gd name="connsiteY0" fmla="*/ 0 h 1164152"/>
                <a:gd name="connsiteX1" fmla="*/ 858319 w 866141"/>
                <a:gd name="connsiteY1" fmla="*/ 230145 h 1164152"/>
                <a:gd name="connsiteX2" fmla="*/ 866141 w 866141"/>
                <a:gd name="connsiteY2" fmla="*/ 1164152 h 1164152"/>
                <a:gd name="connsiteX3" fmla="*/ 7821 w 866141"/>
                <a:gd name="connsiteY3" fmla="*/ 934007 h 1164152"/>
              </a:gdLst>
              <a:ahLst/>
              <a:cxnLst>
                <a:cxn ang="0">
                  <a:pos x="connsiteX0" y="connsiteY0"/>
                </a:cxn>
                <a:cxn ang="0">
                  <a:pos x="connsiteX1" y="connsiteY1"/>
                </a:cxn>
                <a:cxn ang="0">
                  <a:pos x="connsiteX2" y="connsiteY2"/>
                </a:cxn>
                <a:cxn ang="0">
                  <a:pos x="connsiteX3" y="connsiteY3"/>
                </a:cxn>
              </a:cxnLst>
              <a:rect l="l" t="t" r="r" b="b"/>
              <a:pathLst>
                <a:path w="866141" h="1164152">
                  <a:moveTo>
                    <a:pt x="0" y="0"/>
                  </a:moveTo>
                  <a:lnTo>
                    <a:pt x="858319" y="230145"/>
                  </a:lnTo>
                  <a:lnTo>
                    <a:pt x="866141" y="1164152"/>
                  </a:lnTo>
                  <a:lnTo>
                    <a:pt x="7821" y="934007"/>
                  </a:lnTo>
                  <a:close/>
                </a:path>
              </a:pathLst>
            </a:custGeom>
            <a:solidFill>
              <a:srgbClr val="8B7396">
                <a:alpha val="85000"/>
              </a:srgbClr>
            </a:solidFill>
            <a:ln w="25400" cap="flat" cmpd="sng" algn="ctr">
              <a:noFill/>
              <a:prstDash val="solid"/>
            </a:ln>
            <a:effectLst/>
          </p:spPr>
          <p:txBody>
            <a:bodyPr anchor="ctr"/>
            <a:lstStyle/>
            <a:p>
              <a:pPr algn="ctr">
                <a:defRPr/>
              </a:pPr>
              <a:r>
                <a:rPr lang="zh-CN" altLang="en-US" sz="3200" kern="0" dirty="0">
                  <a:solidFill>
                    <a:schemeClr val="bg1"/>
                  </a:solidFill>
                  <a:latin typeface="微软雅黑" pitchFamily="34" charset="-122"/>
                  <a:ea typeface="微软雅黑" pitchFamily="34" charset="-122"/>
                </a:rPr>
                <a:t>部署</a:t>
              </a:r>
              <a:endParaRPr lang="en-US" altLang="zh-CN" sz="3200" kern="0" dirty="0">
                <a:solidFill>
                  <a:schemeClr val="bg1"/>
                </a:solidFill>
                <a:latin typeface="微软雅黑" pitchFamily="34" charset="-122"/>
                <a:ea typeface="微软雅黑" pitchFamily="34" charset="-122"/>
              </a:endParaRPr>
            </a:p>
          </p:txBody>
        </p:sp>
        <p:sp>
          <p:nvSpPr>
            <p:cNvPr id="37" name="MH_Other_1"/>
            <p:cNvSpPr/>
            <p:nvPr>
              <p:custDataLst>
                <p:tags r:id="rId17"/>
              </p:custDataLst>
            </p:nvPr>
          </p:nvSpPr>
          <p:spPr>
            <a:xfrm flipH="1" flipV="1">
              <a:off x="9899545" y="6232603"/>
              <a:ext cx="149225" cy="288925"/>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38" name="MH_Other_2"/>
            <p:cNvSpPr/>
            <p:nvPr>
              <p:custDataLst>
                <p:tags r:id="rId18"/>
              </p:custDataLst>
            </p:nvPr>
          </p:nvSpPr>
          <p:spPr>
            <a:xfrm>
              <a:off x="8910532" y="5621415"/>
              <a:ext cx="147638" cy="290513"/>
            </a:xfrm>
            <a:prstGeom prst="rtTriangle">
              <a:avLst/>
            </a:prstGeom>
            <a:solidFill>
              <a:srgbClr val="477AB1">
                <a:lumMod val="50000"/>
              </a:srgbClr>
            </a:solidFill>
            <a:ln w="25400" cap="flat" cmpd="sng" algn="ctr">
              <a:noFill/>
              <a:prstDash val="solid"/>
            </a:ln>
            <a:effectLst/>
          </p:spPr>
          <p:txBody>
            <a:bodyPr anchor="ctr"/>
            <a:lstStyle/>
            <a:p>
              <a:pPr algn="ctr">
                <a:defRPr/>
              </a:pPr>
              <a:endParaRPr lang="zh-CN" altLang="en-US" kern="0">
                <a:solidFill>
                  <a:schemeClr val="bg1"/>
                </a:solidFill>
                <a:latin typeface="微软雅黑" pitchFamily="34" charset="-122"/>
                <a:ea typeface="微软雅黑" pitchFamily="34" charset="-122"/>
              </a:endParaRPr>
            </a:p>
          </p:txBody>
        </p:sp>
        <p:sp>
          <p:nvSpPr>
            <p:cNvPr id="30" name="MH_SubTitle_5"/>
            <p:cNvSpPr/>
            <p:nvPr>
              <p:custDataLst>
                <p:tags r:id="rId19"/>
              </p:custDataLst>
            </p:nvPr>
          </p:nvSpPr>
          <p:spPr>
            <a:xfrm rot="20699408">
              <a:off x="9045470" y="5489653"/>
              <a:ext cx="866775" cy="1165225"/>
            </a:xfrm>
            <a:custGeom>
              <a:avLst/>
              <a:gdLst>
                <a:gd name="connsiteX0" fmla="*/ 0 w 866141"/>
                <a:gd name="connsiteY0" fmla="*/ 0 h 1164152"/>
                <a:gd name="connsiteX1" fmla="*/ 858319 w 866141"/>
                <a:gd name="connsiteY1" fmla="*/ 230145 h 1164152"/>
                <a:gd name="connsiteX2" fmla="*/ 866141 w 866141"/>
                <a:gd name="connsiteY2" fmla="*/ 1164152 h 1164152"/>
                <a:gd name="connsiteX3" fmla="*/ 7821 w 866141"/>
                <a:gd name="connsiteY3" fmla="*/ 934007 h 1164152"/>
              </a:gdLst>
              <a:ahLst/>
              <a:cxnLst>
                <a:cxn ang="0">
                  <a:pos x="connsiteX0" y="connsiteY0"/>
                </a:cxn>
                <a:cxn ang="0">
                  <a:pos x="connsiteX1" y="connsiteY1"/>
                </a:cxn>
                <a:cxn ang="0">
                  <a:pos x="connsiteX2" y="connsiteY2"/>
                </a:cxn>
                <a:cxn ang="0">
                  <a:pos x="connsiteX3" y="connsiteY3"/>
                </a:cxn>
              </a:cxnLst>
              <a:rect l="l" t="t" r="r" b="b"/>
              <a:pathLst>
                <a:path w="866141" h="1164152">
                  <a:moveTo>
                    <a:pt x="0" y="0"/>
                  </a:moveTo>
                  <a:lnTo>
                    <a:pt x="858319" y="230145"/>
                  </a:lnTo>
                  <a:lnTo>
                    <a:pt x="866141" y="1164152"/>
                  </a:lnTo>
                  <a:lnTo>
                    <a:pt x="7821" y="934007"/>
                  </a:lnTo>
                  <a:close/>
                </a:path>
              </a:pathLst>
            </a:custGeom>
            <a:solidFill>
              <a:srgbClr val="8B8D8C">
                <a:lumMod val="60000"/>
                <a:lumOff val="40000"/>
                <a:alpha val="85000"/>
              </a:srgbClr>
            </a:solidFill>
            <a:ln w="25400" cap="flat" cmpd="sng" algn="ctr">
              <a:noFill/>
              <a:prstDash val="solid"/>
            </a:ln>
            <a:effectLst/>
          </p:spPr>
          <p:txBody>
            <a:bodyPr anchor="ctr"/>
            <a:lstStyle/>
            <a:p>
              <a:pPr algn="ctr">
                <a:defRPr/>
              </a:pPr>
              <a:r>
                <a:rPr lang="zh-CN" altLang="en-US" sz="3200" kern="0" dirty="0">
                  <a:solidFill>
                    <a:schemeClr val="bg1"/>
                  </a:solidFill>
                  <a:latin typeface="微软雅黑" pitchFamily="34" charset="-122"/>
                  <a:ea typeface="微软雅黑" pitchFamily="34" charset="-122"/>
                </a:rPr>
                <a:t>运维</a:t>
              </a:r>
              <a:endParaRPr lang="en-US" altLang="zh-CN" sz="3200" kern="0" dirty="0">
                <a:solidFill>
                  <a:schemeClr val="bg1"/>
                </a:solidFill>
                <a:latin typeface="微软雅黑" pitchFamily="34" charset="-122"/>
                <a:ea typeface="微软雅黑" pitchFamily="34" charset="-122"/>
              </a:endParaRPr>
            </a:p>
          </p:txBody>
        </p:sp>
      </p:grpSp>
      <p:sp>
        <p:nvSpPr>
          <p:cNvPr id="54" name="圆角矩形 53"/>
          <p:cNvSpPr/>
          <p:nvPr/>
        </p:nvSpPr>
        <p:spPr>
          <a:xfrm>
            <a:off x="2480806" y="2336820"/>
            <a:ext cx="18604437" cy="1265010"/>
          </a:xfrm>
          <a:prstGeom prst="roundRect">
            <a:avLst>
              <a:gd name="adj" fmla="val 9122"/>
            </a:avLst>
          </a:prstGeom>
          <a:noFill/>
          <a:ln w="25400" cap="flat" cmpd="sng" algn="ctr">
            <a:noFill/>
            <a:prstDash val="solid"/>
          </a:ln>
          <a:effectLst/>
        </p:spPr>
        <p:txBody>
          <a:bodyPr rtlCol="0" anchor="ctr"/>
          <a:lstStyle/>
          <a:p>
            <a:pPr algn="just">
              <a:lnSpc>
                <a:spcPct val="130000"/>
              </a:lnSpc>
              <a:spcBef>
                <a:spcPts val="1200"/>
              </a:spcBef>
              <a:spcAft>
                <a:spcPts val="1200"/>
              </a:spcAft>
              <a:defRPr/>
            </a:pPr>
            <a:r>
              <a:rPr lang="en-US" altLang="zh-CN" sz="2800" kern="0" dirty="0" smtClean="0">
                <a:solidFill>
                  <a:prstClr val="white"/>
                </a:solidFill>
                <a:latin typeface="微软雅黑" panose="020B0503020204020204" pitchFamily="34" charset="-122"/>
                <a:ea typeface="微软雅黑" panose="020B0503020204020204" pitchFamily="34" charset="-122"/>
              </a:rPr>
              <a:t>       </a:t>
            </a:r>
            <a:r>
              <a:rPr lang="zh-CN" altLang="en-US" sz="2800" kern="0" dirty="0" smtClean="0">
                <a:solidFill>
                  <a:prstClr val="white"/>
                </a:solidFill>
                <a:latin typeface="微软雅黑" panose="020B0503020204020204" pitchFamily="34" charset="-122"/>
                <a:ea typeface="微软雅黑" panose="020B0503020204020204" pitchFamily="34" charset="-122"/>
              </a:rPr>
              <a:t>安全</a:t>
            </a:r>
            <a:r>
              <a:rPr lang="zh-CN" altLang="en-US" sz="2800" kern="0" dirty="0">
                <a:solidFill>
                  <a:prstClr val="white"/>
                </a:solidFill>
                <a:latin typeface="微软雅黑" panose="020B0503020204020204" pitchFamily="34" charset="-122"/>
                <a:ea typeface="微软雅黑" panose="020B0503020204020204" pitchFamily="34" charset="-122"/>
              </a:rPr>
              <a:t>管理必须从运维阶段大幅前移，覆盖包括需求、设计、开发、测试、部署、运维的生命周期。安全工作介入的越早，潜伏的安全隐患就会越少，对漏洞修复的成本也会越低。</a:t>
            </a:r>
            <a:endParaRPr lang="en-US" altLang="zh-CN" sz="2800" kern="0" dirty="0">
              <a:solidFill>
                <a:prstClr val="white"/>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2454185" y="4236272"/>
            <a:ext cx="2940291" cy="2789113"/>
            <a:chOff x="1227172" y="2118050"/>
            <a:chExt cx="1470241" cy="1394647"/>
          </a:xfrm>
        </p:grpSpPr>
        <p:sp>
          <p:nvSpPr>
            <p:cNvPr id="56" name="下箭头标注 55"/>
            <p:cNvSpPr/>
            <p:nvPr/>
          </p:nvSpPr>
          <p:spPr bwMode="auto">
            <a:xfrm>
              <a:off x="1227569" y="2118050"/>
              <a:ext cx="1469844" cy="1394647"/>
            </a:xfrm>
            <a:prstGeom prst="downArrowCallout">
              <a:avLst>
                <a:gd name="adj1" fmla="val 25000"/>
                <a:gd name="adj2" fmla="val 25000"/>
                <a:gd name="adj3" fmla="val 14296"/>
                <a:gd name="adj4" fmla="val 75681"/>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58" name="文本框 57"/>
            <p:cNvSpPr txBox="1"/>
            <p:nvPr/>
          </p:nvSpPr>
          <p:spPr>
            <a:xfrm>
              <a:off x="1227172" y="2135637"/>
              <a:ext cx="1470240" cy="1015729"/>
            </a:xfrm>
            <a:prstGeom prst="rect">
              <a:avLst/>
            </a:prstGeom>
            <a:noFill/>
          </p:spPr>
          <p:txBody>
            <a:bodyPr wrap="square" rtlCol="0">
              <a:spAutoFit/>
            </a:bodyPr>
            <a:lstStyle/>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立项阶段介入项目和费用评审，提出安全控制目标</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对业务和开发提出非功能需求设计要求</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平台：情景式安全需求分析平台</a:t>
              </a:r>
            </a:p>
          </p:txBody>
        </p:sp>
      </p:grpSp>
      <p:grpSp>
        <p:nvGrpSpPr>
          <p:cNvPr id="74" name="组合 73"/>
          <p:cNvGrpSpPr/>
          <p:nvPr/>
        </p:nvGrpSpPr>
        <p:grpSpPr>
          <a:xfrm>
            <a:off x="5585850" y="8850671"/>
            <a:ext cx="2939497" cy="2789113"/>
            <a:chOff x="2793107" y="4425400"/>
            <a:chExt cx="1469844" cy="1394647"/>
          </a:xfrm>
        </p:grpSpPr>
        <p:sp>
          <p:nvSpPr>
            <p:cNvPr id="60" name="下箭头标注 59"/>
            <p:cNvSpPr/>
            <p:nvPr/>
          </p:nvSpPr>
          <p:spPr bwMode="auto">
            <a:xfrm flipV="1">
              <a:off x="2793107" y="4425400"/>
              <a:ext cx="1469844" cy="1394647"/>
            </a:xfrm>
            <a:prstGeom prst="downArrowCallout">
              <a:avLst>
                <a:gd name="adj1" fmla="val 25000"/>
                <a:gd name="adj2" fmla="val 25000"/>
                <a:gd name="adj3" fmla="val 14296"/>
                <a:gd name="adj4" fmla="val 75681"/>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59" name="文本框 58"/>
            <p:cNvSpPr txBox="1"/>
            <p:nvPr/>
          </p:nvSpPr>
          <p:spPr>
            <a:xfrm>
              <a:off x="2793107" y="4928286"/>
              <a:ext cx="1469844" cy="738712"/>
            </a:xfrm>
            <a:prstGeom prst="rect">
              <a:avLst/>
            </a:prstGeom>
            <a:noFill/>
          </p:spPr>
          <p:txBody>
            <a:bodyPr wrap="square" rtlCol="0">
              <a:spAutoFit/>
            </a:bodyPr>
            <a:lstStyle/>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设计阶段介入非功能需求设计，确保安全设计符合安全需求</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依据分级分类安全设计变更流程进行过程评审</a:t>
              </a:r>
            </a:p>
          </p:txBody>
        </p:sp>
      </p:grpSp>
      <p:grpSp>
        <p:nvGrpSpPr>
          <p:cNvPr id="70" name="组合 69"/>
          <p:cNvGrpSpPr/>
          <p:nvPr/>
        </p:nvGrpSpPr>
        <p:grpSpPr>
          <a:xfrm>
            <a:off x="8089368" y="4234947"/>
            <a:ext cx="2964005" cy="2789112"/>
            <a:chOff x="4044948" y="2117388"/>
            <a:chExt cx="1482099" cy="1394647"/>
          </a:xfrm>
        </p:grpSpPr>
        <p:sp>
          <p:nvSpPr>
            <p:cNvPr id="61" name="下箭头标注 60"/>
            <p:cNvSpPr/>
            <p:nvPr/>
          </p:nvSpPr>
          <p:spPr bwMode="auto">
            <a:xfrm>
              <a:off x="4057203" y="2117388"/>
              <a:ext cx="1469844" cy="1394647"/>
            </a:xfrm>
            <a:prstGeom prst="downArrowCallout">
              <a:avLst>
                <a:gd name="adj1" fmla="val 25000"/>
                <a:gd name="adj2" fmla="val 25000"/>
                <a:gd name="adj3" fmla="val 14296"/>
                <a:gd name="adj4" fmla="val 75681"/>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62" name="文本框 61"/>
            <p:cNvSpPr txBox="1"/>
            <p:nvPr/>
          </p:nvSpPr>
          <p:spPr>
            <a:xfrm>
              <a:off x="4044948" y="2181667"/>
              <a:ext cx="1470240" cy="877220"/>
            </a:xfrm>
            <a:prstGeom prst="rect">
              <a:avLst/>
            </a:prstGeom>
            <a:noFill/>
          </p:spPr>
          <p:txBody>
            <a:bodyPr wrap="square" rtlCol="0">
              <a:spAutoFit/>
            </a:bodyPr>
            <a:lstStyle/>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提供开发安全规范、安全开发框架和安全组件等服务</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依据安全测试过程中发现的缺陷进行修复和内部提升</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11579466" y="8850667"/>
            <a:ext cx="2939497" cy="3264787"/>
            <a:chOff x="5790110" y="4425399"/>
            <a:chExt cx="1469844" cy="1632500"/>
          </a:xfrm>
        </p:grpSpPr>
        <p:sp>
          <p:nvSpPr>
            <p:cNvPr id="63" name="下箭头标注 62"/>
            <p:cNvSpPr/>
            <p:nvPr/>
          </p:nvSpPr>
          <p:spPr bwMode="auto">
            <a:xfrm flipV="1">
              <a:off x="5790110" y="4425399"/>
              <a:ext cx="1469844" cy="1632500"/>
            </a:xfrm>
            <a:prstGeom prst="downArrowCallout">
              <a:avLst>
                <a:gd name="adj1" fmla="val 25000"/>
                <a:gd name="adj2" fmla="val 25000"/>
                <a:gd name="adj3" fmla="val 14296"/>
                <a:gd name="adj4" fmla="val 79765"/>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64" name="文本框 63"/>
            <p:cNvSpPr txBox="1"/>
            <p:nvPr/>
          </p:nvSpPr>
          <p:spPr>
            <a:xfrm>
              <a:off x="5790110" y="4759658"/>
              <a:ext cx="1469844" cy="1292746"/>
            </a:xfrm>
            <a:prstGeom prst="rect">
              <a:avLst/>
            </a:prstGeom>
            <a:noFill/>
          </p:spPr>
          <p:txBody>
            <a:bodyPr wrap="square" rtlCol="0">
              <a:spAutoFit/>
            </a:bodyPr>
            <a:lstStyle/>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源代码安全审计、源代码</a:t>
              </a:r>
              <a:r>
                <a:rPr lang="en-US" altLang="zh-CN" sz="1800" dirty="0">
                  <a:solidFill>
                    <a:schemeClr val="bg1"/>
                  </a:solidFill>
                  <a:latin typeface="微软雅黑" panose="020B0503020204020204" pitchFamily="34" charset="-122"/>
                  <a:ea typeface="微软雅黑" panose="020B0503020204020204" pitchFamily="34" charset="-122"/>
                </a:rPr>
                <a:t>TOP</a:t>
              </a:r>
              <a:r>
                <a:rPr lang="zh-CN" altLang="en-US" sz="1800" dirty="0">
                  <a:solidFill>
                    <a:schemeClr val="bg1"/>
                  </a:solidFill>
                  <a:latin typeface="微软雅黑" panose="020B0503020204020204" pitchFamily="34" charset="-122"/>
                  <a:ea typeface="微软雅黑" panose="020B0503020204020204" pitchFamily="34" charset="-122"/>
                </a:rPr>
                <a:t>漏洞及解决方案梳理、人工代码走读、人工黑盒测试等服务支撑，验证安全需求及安全设计</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平台：源代码安全检测云平台、自动化源代码安全审计</a:t>
              </a:r>
            </a:p>
          </p:txBody>
        </p:sp>
      </p:grpSp>
      <p:grpSp>
        <p:nvGrpSpPr>
          <p:cNvPr id="76" name="组合 75"/>
          <p:cNvGrpSpPr/>
          <p:nvPr/>
        </p:nvGrpSpPr>
        <p:grpSpPr>
          <a:xfrm>
            <a:off x="17631882" y="8850670"/>
            <a:ext cx="2939497" cy="2789112"/>
            <a:chOff x="8816515" y="4425400"/>
            <a:chExt cx="1469844" cy="1394647"/>
          </a:xfrm>
        </p:grpSpPr>
        <p:sp>
          <p:nvSpPr>
            <p:cNvPr id="65" name="下箭头标注 64"/>
            <p:cNvSpPr/>
            <p:nvPr/>
          </p:nvSpPr>
          <p:spPr bwMode="auto">
            <a:xfrm flipV="1">
              <a:off x="8816515" y="4425400"/>
              <a:ext cx="1469844" cy="1394647"/>
            </a:xfrm>
            <a:prstGeom prst="downArrowCallout">
              <a:avLst>
                <a:gd name="adj1" fmla="val 25000"/>
                <a:gd name="adj2" fmla="val 25000"/>
                <a:gd name="adj3" fmla="val 14296"/>
                <a:gd name="adj4" fmla="val 75681"/>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66" name="文本框 65"/>
            <p:cNvSpPr txBox="1"/>
            <p:nvPr/>
          </p:nvSpPr>
          <p:spPr>
            <a:xfrm>
              <a:off x="8816515" y="4797969"/>
              <a:ext cx="1469844" cy="1015729"/>
            </a:xfrm>
            <a:prstGeom prst="rect">
              <a:avLst/>
            </a:prstGeom>
            <a:noFill/>
          </p:spPr>
          <p:txBody>
            <a:bodyPr wrap="square" rtlCol="0">
              <a:spAutoFit/>
            </a:bodyPr>
            <a:lstStyle/>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定期（每周应用扫描、每季度渗透测试）安全检测，涵盖</a:t>
              </a:r>
              <a:r>
                <a:rPr lang="en-US" altLang="zh-CN" sz="1800" dirty="0">
                  <a:solidFill>
                    <a:schemeClr val="bg1"/>
                  </a:solidFill>
                  <a:latin typeface="微软雅黑" panose="020B0503020204020204" pitchFamily="34" charset="-122"/>
                  <a:ea typeface="微软雅黑" panose="020B0503020204020204" pitchFamily="34" charset="-122"/>
                </a:rPr>
                <a:t>WEB</a:t>
              </a:r>
              <a:r>
                <a:rPr lang="zh-CN" altLang="en-US" sz="1800" dirty="0">
                  <a:solidFill>
                    <a:schemeClr val="bg1"/>
                  </a:solidFill>
                  <a:latin typeface="微软雅黑" panose="020B0503020204020204" pitchFamily="34" charset="-122"/>
                  <a:ea typeface="微软雅黑" panose="020B0503020204020204" pitchFamily="34" charset="-122"/>
                </a:rPr>
                <a:t>、</a:t>
              </a:r>
              <a:r>
                <a:rPr lang="en-US" altLang="zh-CN" sz="1800" dirty="0">
                  <a:solidFill>
                    <a:schemeClr val="bg1"/>
                  </a:solidFill>
                  <a:latin typeface="微软雅黑" panose="020B0503020204020204" pitchFamily="34" charset="-122"/>
                  <a:ea typeface="微软雅黑" panose="020B0503020204020204" pitchFamily="34" charset="-122"/>
                </a:rPr>
                <a:t>APP</a:t>
              </a:r>
              <a:r>
                <a:rPr lang="zh-CN" altLang="en-US" sz="1800" dirty="0">
                  <a:solidFill>
                    <a:schemeClr val="bg1"/>
                  </a:solidFill>
                  <a:latin typeface="微软雅黑" panose="020B0503020204020204" pitchFamily="34" charset="-122"/>
                  <a:ea typeface="微软雅黑" panose="020B0503020204020204" pitchFamily="34" charset="-122"/>
                </a:rPr>
                <a:t>等</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每年一次风险评估和等级保护测评工作，验证安全开发有效性</a:t>
              </a:r>
            </a:p>
          </p:txBody>
        </p:sp>
      </p:grpSp>
      <p:grpSp>
        <p:nvGrpSpPr>
          <p:cNvPr id="71" name="组合 70"/>
          <p:cNvGrpSpPr/>
          <p:nvPr/>
        </p:nvGrpSpPr>
        <p:grpSpPr>
          <a:xfrm>
            <a:off x="14161891" y="4234945"/>
            <a:ext cx="2940289" cy="2789112"/>
            <a:chOff x="4057203" y="2117388"/>
            <a:chExt cx="1470240" cy="1394647"/>
          </a:xfrm>
        </p:grpSpPr>
        <p:sp>
          <p:nvSpPr>
            <p:cNvPr id="72" name="下箭头标注 71"/>
            <p:cNvSpPr/>
            <p:nvPr/>
          </p:nvSpPr>
          <p:spPr bwMode="auto">
            <a:xfrm>
              <a:off x="4057203" y="2117388"/>
              <a:ext cx="1469844" cy="1394647"/>
            </a:xfrm>
            <a:prstGeom prst="downArrowCallout">
              <a:avLst>
                <a:gd name="adj1" fmla="val 25000"/>
                <a:gd name="adj2" fmla="val 25000"/>
                <a:gd name="adj3" fmla="val 14296"/>
                <a:gd name="adj4" fmla="val 75681"/>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73" name="文本框 72"/>
            <p:cNvSpPr txBox="1"/>
            <p:nvPr/>
          </p:nvSpPr>
          <p:spPr>
            <a:xfrm>
              <a:off x="4057203" y="2278290"/>
              <a:ext cx="1470240" cy="738712"/>
            </a:xfrm>
            <a:prstGeom prst="rect">
              <a:avLst/>
            </a:prstGeom>
            <a:noFill/>
          </p:spPr>
          <p:txBody>
            <a:bodyPr wrap="square" rtlCol="0">
              <a:spAutoFit/>
            </a:bodyPr>
            <a:lstStyle/>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上线前必须执行漏洞扫描、安全评审</a:t>
              </a:r>
              <a:endParaRPr lang="en-US" altLang="zh-CN" sz="1800" dirty="0">
                <a:solidFill>
                  <a:schemeClr val="bg1"/>
                </a:solidFill>
                <a:latin typeface="微软雅黑" panose="020B0503020204020204" pitchFamily="34" charset="-122"/>
                <a:ea typeface="微软雅黑" panose="020B0503020204020204" pitchFamily="34" charset="-122"/>
              </a:endParaRPr>
            </a:p>
            <a:p>
              <a:pPr marL="355582" indent="-355582">
                <a:buFont typeface="Wingdings" panose="05000000000000000000" pitchFamily="2" charset="2"/>
                <a:buChar char="Ø"/>
              </a:pPr>
              <a:r>
                <a:rPr lang="zh-CN" altLang="en-US" sz="1800" dirty="0">
                  <a:solidFill>
                    <a:schemeClr val="bg1"/>
                  </a:solidFill>
                  <a:latin typeface="微软雅黑" panose="020B0503020204020204" pitchFamily="34" charset="-122"/>
                  <a:ea typeface="微软雅黑" panose="020B0503020204020204" pitchFamily="34" charset="-122"/>
                </a:rPr>
                <a:t>确保应用安全、网络安全、基础设施安全基线有效落实</a:t>
              </a:r>
            </a:p>
          </p:txBody>
        </p:sp>
      </p:grpSp>
      <p:cxnSp>
        <p:nvCxnSpPr>
          <p:cNvPr id="80" name="直接箭头连接符 79"/>
          <p:cNvCxnSpPr/>
          <p:nvPr/>
        </p:nvCxnSpPr>
        <p:spPr bwMode="auto">
          <a:xfrm flipH="1">
            <a:off x="8563444" y="10521183"/>
            <a:ext cx="2951808" cy="7188"/>
          </a:xfrm>
          <a:prstGeom prst="straightConnector1">
            <a:avLst/>
          </a:prstGeom>
          <a:ln>
            <a:solidFill>
              <a:srgbClr val="5B9BD5"/>
            </a:solidFill>
            <a:prstDash val="sysDash"/>
            <a:headEnd type="oval"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82" name="直接箭头连接符 81"/>
          <p:cNvCxnSpPr/>
          <p:nvPr/>
        </p:nvCxnSpPr>
        <p:spPr bwMode="auto">
          <a:xfrm flipH="1">
            <a:off x="5481339" y="5181701"/>
            <a:ext cx="2519836" cy="7188"/>
          </a:xfrm>
          <a:prstGeom prst="straightConnector1">
            <a:avLst/>
          </a:prstGeom>
          <a:ln>
            <a:solidFill>
              <a:srgbClr val="5B9BD5"/>
            </a:solidFill>
            <a:prstDash val="sysDash"/>
            <a:headEnd type="triangle" w="med" len="med"/>
            <a:tailEnd type="oval"/>
          </a:ln>
          <a:extLst/>
        </p:spPr>
        <p:style>
          <a:lnRef idx="3">
            <a:schemeClr val="accent4"/>
          </a:lnRef>
          <a:fillRef idx="0">
            <a:schemeClr val="accent4"/>
          </a:fillRef>
          <a:effectRef idx="2">
            <a:schemeClr val="accent4"/>
          </a:effectRef>
          <a:fontRef idx="minor">
            <a:schemeClr val="tx1"/>
          </a:fontRef>
        </p:style>
      </p:cxnSp>
      <p:cxnSp>
        <p:nvCxnSpPr>
          <p:cNvPr id="84" name="肘形连接符 83"/>
          <p:cNvCxnSpPr>
            <a:stCxn id="60" idx="1"/>
          </p:cNvCxnSpPr>
          <p:nvPr/>
        </p:nvCxnSpPr>
        <p:spPr bwMode="auto">
          <a:xfrm rot="10800000">
            <a:off x="3924331" y="8904207"/>
            <a:ext cx="1661522" cy="1680163"/>
          </a:xfrm>
          <a:prstGeom prst="bentConnector2">
            <a:avLst/>
          </a:prstGeom>
          <a:ln>
            <a:solidFill>
              <a:srgbClr val="5B9BD5"/>
            </a:solidFill>
            <a:prstDash val="sysDash"/>
            <a:headEnd type="triangle" w="med" len="med"/>
            <a:tailEnd type="oval"/>
          </a:ln>
          <a:extLst/>
        </p:spPr>
        <p:style>
          <a:lnRef idx="3">
            <a:schemeClr val="accent4"/>
          </a:lnRef>
          <a:fillRef idx="0">
            <a:schemeClr val="accent4"/>
          </a:fillRef>
          <a:effectRef idx="2">
            <a:schemeClr val="accent4"/>
          </a:effectRef>
          <a:fontRef idx="minor">
            <a:schemeClr val="tx1"/>
          </a:fontRef>
        </p:style>
      </p:cxnSp>
      <p:cxnSp>
        <p:nvCxnSpPr>
          <p:cNvPr id="86" name="肘形连接符 85"/>
          <p:cNvCxnSpPr>
            <a:endCxn id="73" idx="3"/>
          </p:cNvCxnSpPr>
          <p:nvPr/>
        </p:nvCxnSpPr>
        <p:spPr bwMode="auto">
          <a:xfrm rot="16200000" flipV="1">
            <a:off x="16849170" y="5548403"/>
            <a:ext cx="2015278" cy="1509257"/>
          </a:xfrm>
          <a:prstGeom prst="bentConnector2">
            <a:avLst/>
          </a:prstGeom>
          <a:ln>
            <a:solidFill>
              <a:srgbClr val="5B9BD5"/>
            </a:solidFill>
            <a:prstDash val="sysDash"/>
            <a:headEnd type="triangle" w="med" len="med"/>
            <a:tailEnd type="oval"/>
          </a:ln>
          <a:extLst/>
        </p:spPr>
        <p:style>
          <a:lnRef idx="3">
            <a:schemeClr val="accent4"/>
          </a:lnRef>
          <a:fillRef idx="0">
            <a:schemeClr val="accent4"/>
          </a:fillRef>
          <a:effectRef idx="2">
            <a:schemeClr val="accent4"/>
          </a:effectRef>
          <a:fontRef idx="minor">
            <a:schemeClr val="tx1"/>
          </a:fontRef>
        </p:style>
      </p:cxnSp>
      <p:sp>
        <p:nvSpPr>
          <p:cNvPr id="87" name="文本框 86"/>
          <p:cNvSpPr txBox="1"/>
          <p:nvPr/>
        </p:nvSpPr>
        <p:spPr>
          <a:xfrm>
            <a:off x="3953908" y="9947755"/>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指导</a:t>
            </a:r>
          </a:p>
        </p:txBody>
      </p:sp>
      <p:sp>
        <p:nvSpPr>
          <p:cNvPr id="88" name="文本框 87"/>
          <p:cNvSpPr txBox="1"/>
          <p:nvPr/>
        </p:nvSpPr>
        <p:spPr>
          <a:xfrm>
            <a:off x="6258908" y="4674004"/>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落实</a:t>
            </a:r>
          </a:p>
        </p:txBody>
      </p:sp>
      <p:cxnSp>
        <p:nvCxnSpPr>
          <p:cNvPr id="89" name="直接箭头连接符 88"/>
          <p:cNvCxnSpPr/>
          <p:nvPr/>
        </p:nvCxnSpPr>
        <p:spPr bwMode="auto">
          <a:xfrm flipH="1">
            <a:off x="8566152" y="10279779"/>
            <a:ext cx="2951808" cy="7188"/>
          </a:xfrm>
          <a:prstGeom prst="straightConnector1">
            <a:avLst/>
          </a:prstGeom>
          <a:ln>
            <a:solidFill>
              <a:srgbClr val="5B9BD5"/>
            </a:solidFill>
            <a:prstDash val="sysDash"/>
            <a:headEnd type="triangle" w="med" len="med"/>
            <a:tailEnd type="oval"/>
          </a:ln>
          <a:extLst/>
        </p:spPr>
        <p:style>
          <a:lnRef idx="3">
            <a:schemeClr val="accent4"/>
          </a:lnRef>
          <a:fillRef idx="0">
            <a:schemeClr val="accent4"/>
          </a:fillRef>
          <a:effectRef idx="2">
            <a:schemeClr val="accent4"/>
          </a:effectRef>
          <a:fontRef idx="minor">
            <a:schemeClr val="tx1"/>
          </a:fontRef>
        </p:style>
      </p:cxnSp>
      <p:sp>
        <p:nvSpPr>
          <p:cNvPr id="90" name="文本框 89"/>
          <p:cNvSpPr txBox="1"/>
          <p:nvPr/>
        </p:nvSpPr>
        <p:spPr>
          <a:xfrm>
            <a:off x="9740529" y="9761681"/>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指导</a:t>
            </a:r>
          </a:p>
        </p:txBody>
      </p:sp>
      <p:sp>
        <p:nvSpPr>
          <p:cNvPr id="91" name="文本框 90"/>
          <p:cNvSpPr txBox="1"/>
          <p:nvPr/>
        </p:nvSpPr>
        <p:spPr>
          <a:xfrm>
            <a:off x="9583228" y="10579334"/>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修复</a:t>
            </a:r>
          </a:p>
        </p:txBody>
      </p:sp>
      <p:cxnSp>
        <p:nvCxnSpPr>
          <p:cNvPr id="93" name="肘形连接符 92"/>
          <p:cNvCxnSpPr/>
          <p:nvPr/>
        </p:nvCxnSpPr>
        <p:spPr bwMode="auto">
          <a:xfrm rot="5400000" flipH="1" flipV="1">
            <a:off x="6469941" y="5491869"/>
            <a:ext cx="1655892" cy="1439906"/>
          </a:xfrm>
          <a:prstGeom prst="bentConnector2">
            <a:avLst/>
          </a:prstGeom>
          <a:ln>
            <a:solidFill>
              <a:srgbClr val="5B9BD5"/>
            </a:solidFill>
            <a:prstDash val="sysDash"/>
            <a:headEnd type="oval" w="med" len="med"/>
            <a:tailEnd type="triangle"/>
          </a:ln>
          <a:extLst/>
        </p:spPr>
        <p:style>
          <a:lnRef idx="3">
            <a:schemeClr val="accent4"/>
          </a:lnRef>
          <a:fillRef idx="0">
            <a:schemeClr val="accent4"/>
          </a:fillRef>
          <a:effectRef idx="2">
            <a:schemeClr val="accent4"/>
          </a:effectRef>
          <a:fontRef idx="minor">
            <a:schemeClr val="tx1"/>
          </a:fontRef>
        </p:style>
      </p:cxnSp>
      <p:sp>
        <p:nvSpPr>
          <p:cNvPr id="94" name="文本框 93"/>
          <p:cNvSpPr txBox="1"/>
          <p:nvPr/>
        </p:nvSpPr>
        <p:spPr>
          <a:xfrm>
            <a:off x="6581645" y="5514595"/>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依据</a:t>
            </a:r>
          </a:p>
        </p:txBody>
      </p:sp>
      <p:cxnSp>
        <p:nvCxnSpPr>
          <p:cNvPr id="96" name="肘形连接符 95"/>
          <p:cNvCxnSpPr>
            <a:endCxn id="62" idx="3"/>
          </p:cNvCxnSpPr>
          <p:nvPr/>
        </p:nvCxnSpPr>
        <p:spPr bwMode="auto">
          <a:xfrm rot="16200000" flipV="1">
            <a:off x="10860202" y="5410117"/>
            <a:ext cx="1876774" cy="1537859"/>
          </a:xfrm>
          <a:prstGeom prst="bentConnector2">
            <a:avLst/>
          </a:prstGeom>
          <a:ln>
            <a:solidFill>
              <a:srgbClr val="5B9BD5"/>
            </a:solidFill>
            <a:prstDash val="sysDash"/>
            <a:headEnd type="oval" w="med" len="med"/>
            <a:tailEnd type="triangle"/>
          </a:ln>
          <a:extLst/>
        </p:spPr>
        <p:style>
          <a:lnRef idx="3">
            <a:schemeClr val="accent4"/>
          </a:lnRef>
          <a:fillRef idx="0">
            <a:schemeClr val="accent4"/>
          </a:fillRef>
          <a:effectRef idx="2">
            <a:schemeClr val="accent4"/>
          </a:effectRef>
          <a:fontRef idx="minor">
            <a:schemeClr val="tx1"/>
          </a:fontRef>
        </p:style>
      </p:cxnSp>
      <p:sp>
        <p:nvSpPr>
          <p:cNvPr id="97" name="文本框 96"/>
          <p:cNvSpPr txBox="1"/>
          <p:nvPr/>
        </p:nvSpPr>
        <p:spPr>
          <a:xfrm>
            <a:off x="11634288" y="5281831"/>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修复</a:t>
            </a:r>
          </a:p>
        </p:txBody>
      </p:sp>
      <p:cxnSp>
        <p:nvCxnSpPr>
          <p:cNvPr id="99" name="肘形连接符 98"/>
          <p:cNvCxnSpPr>
            <a:stCxn id="63" idx="3"/>
          </p:cNvCxnSpPr>
          <p:nvPr/>
        </p:nvCxnSpPr>
        <p:spPr bwMode="auto">
          <a:xfrm flipV="1">
            <a:off x="14518962" y="8850668"/>
            <a:ext cx="1558191" cy="1962708"/>
          </a:xfrm>
          <a:prstGeom prst="bentConnector2">
            <a:avLst/>
          </a:prstGeom>
          <a:ln>
            <a:solidFill>
              <a:srgbClr val="5B9BD5"/>
            </a:solidFill>
            <a:prstDash val="sysDash"/>
            <a:headEnd type="oval" w="med" len="med"/>
            <a:tailEnd type="triangle"/>
          </a:ln>
          <a:extLst/>
        </p:spPr>
        <p:style>
          <a:lnRef idx="3">
            <a:schemeClr val="accent4"/>
          </a:lnRef>
          <a:fillRef idx="0">
            <a:schemeClr val="accent4"/>
          </a:fillRef>
          <a:effectRef idx="2">
            <a:schemeClr val="accent4"/>
          </a:effectRef>
          <a:fontRef idx="minor">
            <a:schemeClr val="tx1"/>
          </a:fontRef>
        </p:style>
      </p:cxnSp>
      <p:sp>
        <p:nvSpPr>
          <p:cNvPr id="100" name="文本框 99"/>
          <p:cNvSpPr txBox="1"/>
          <p:nvPr/>
        </p:nvSpPr>
        <p:spPr>
          <a:xfrm>
            <a:off x="15136766" y="10201654"/>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依据</a:t>
            </a:r>
          </a:p>
        </p:txBody>
      </p:sp>
      <p:cxnSp>
        <p:nvCxnSpPr>
          <p:cNvPr id="102" name="肘形连接符 101"/>
          <p:cNvCxnSpPr>
            <a:stCxn id="65" idx="0"/>
          </p:cNvCxnSpPr>
          <p:nvPr/>
        </p:nvCxnSpPr>
        <p:spPr bwMode="auto">
          <a:xfrm rot="5400000">
            <a:off x="12975747" y="5513900"/>
            <a:ext cx="25398" cy="12251766"/>
          </a:xfrm>
          <a:prstGeom prst="bentConnector4">
            <a:avLst>
              <a:gd name="adj1" fmla="val 3000000"/>
              <a:gd name="adj2" fmla="val 99998"/>
            </a:avLst>
          </a:prstGeom>
          <a:ln>
            <a:solidFill>
              <a:srgbClr val="5B9BD5"/>
            </a:solidFill>
            <a:prstDash val="sysDash"/>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05" name="文本框 104"/>
          <p:cNvSpPr txBox="1"/>
          <p:nvPr/>
        </p:nvSpPr>
        <p:spPr>
          <a:xfrm>
            <a:off x="8213293" y="11777654"/>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修复</a:t>
            </a:r>
          </a:p>
        </p:txBody>
      </p:sp>
      <p:cxnSp>
        <p:nvCxnSpPr>
          <p:cNvPr id="107" name="肘形连接符 106"/>
          <p:cNvCxnSpPr/>
          <p:nvPr/>
        </p:nvCxnSpPr>
        <p:spPr bwMode="auto">
          <a:xfrm rot="16200000" flipH="1">
            <a:off x="10910666" y="5096159"/>
            <a:ext cx="2159859" cy="1799883"/>
          </a:xfrm>
          <a:prstGeom prst="bentConnector3">
            <a:avLst>
              <a:gd name="adj1" fmla="val 1082"/>
            </a:avLst>
          </a:prstGeom>
          <a:ln>
            <a:solidFill>
              <a:srgbClr val="5B9BD5"/>
            </a:solidFill>
            <a:prstDash val="sysDash"/>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09" name="文本框 108"/>
          <p:cNvSpPr txBox="1"/>
          <p:nvPr/>
        </p:nvSpPr>
        <p:spPr>
          <a:xfrm>
            <a:off x="11971994" y="4386671"/>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验证</a:t>
            </a:r>
          </a:p>
        </p:txBody>
      </p:sp>
      <p:sp>
        <p:nvSpPr>
          <p:cNvPr id="110" name="文本框 109"/>
          <p:cNvSpPr txBox="1"/>
          <p:nvPr/>
        </p:nvSpPr>
        <p:spPr>
          <a:xfrm>
            <a:off x="17592026" y="5209715"/>
            <a:ext cx="988948" cy="415498"/>
          </a:xfrm>
          <a:prstGeom prst="rect">
            <a:avLst/>
          </a:prstGeom>
          <a:noFill/>
        </p:spPr>
        <p:txBody>
          <a:bodyPr wrap="squar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检查</a:t>
            </a:r>
          </a:p>
        </p:txBody>
      </p:sp>
    </p:spTree>
    <p:extLst>
      <p:ext uri="{BB962C8B-B14F-4D97-AF65-F5344CB8AC3E}">
        <p14:creationId xmlns:p14="http://schemas.microsoft.com/office/powerpoint/2010/main" val="210057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6—</a:t>
            </a:r>
            <a:r>
              <a:rPr lang="zh-CN" altLang="en-US" sz="5400" b="1" spc="400" dirty="0">
                <a:solidFill>
                  <a:schemeClr val="bg1"/>
                </a:solidFill>
                <a:latin typeface="微软雅黑" pitchFamily="34" charset="-122"/>
                <a:ea typeface="微软雅黑" pitchFamily="34" charset="-122"/>
              </a:rPr>
              <a:t>覆盖多业务流程的风险防范机制</a:t>
            </a:r>
          </a:p>
        </p:txBody>
      </p:sp>
      <p:sp>
        <p:nvSpPr>
          <p:cNvPr id="35" name="矩形 34"/>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2.8</a:t>
            </a:r>
            <a:endParaRPr lang="zh-CN" altLang="en-US" sz="4400" b="1" kern="0" dirty="0">
              <a:solidFill>
                <a:srgbClr val="F9F9F9"/>
              </a:solidFill>
              <a:latin typeface="微软雅黑" pitchFamily="34" charset="-122"/>
              <a:ea typeface="微软雅黑" pitchFamily="34" charset="-122"/>
            </a:endParaRPr>
          </a:p>
        </p:txBody>
      </p:sp>
      <p:grpSp>
        <p:nvGrpSpPr>
          <p:cNvPr id="36" name="Group 169"/>
          <p:cNvGrpSpPr/>
          <p:nvPr/>
        </p:nvGrpSpPr>
        <p:grpSpPr>
          <a:xfrm>
            <a:off x="1242932" y="2621211"/>
            <a:ext cx="21886416" cy="9730366"/>
            <a:chOff x="270219" y="1121328"/>
            <a:chExt cx="11295208" cy="5419530"/>
          </a:xfrm>
        </p:grpSpPr>
        <p:sp>
          <p:nvSpPr>
            <p:cNvPr id="37" name="文本框 36"/>
            <p:cNvSpPr txBox="1"/>
            <p:nvPr/>
          </p:nvSpPr>
          <p:spPr>
            <a:xfrm>
              <a:off x="1329880" y="6078017"/>
              <a:ext cx="2887555" cy="462841"/>
            </a:xfrm>
            <a:prstGeom prst="rect">
              <a:avLst/>
            </a:prstGeom>
            <a:noFill/>
          </p:spPr>
          <p:txBody>
            <a:bodyPr wrap="square" rtlCol="0">
              <a:spAutoFit/>
            </a:bodyPr>
            <a:lstStyle/>
            <a:p>
              <a:pPr algn="ctr"/>
              <a:r>
                <a:rPr kumimoji="1" lang="zh-CN" altLang="en-US" sz="2400" dirty="0">
                  <a:solidFill>
                    <a:schemeClr val="bg1"/>
                  </a:solidFill>
                  <a:latin typeface="微软雅黑" panose="020B0503020204020204" pitchFamily="34" charset="-122"/>
                  <a:ea typeface="微软雅黑" panose="020B0503020204020204" pitchFamily="34" charset="-122"/>
                </a:rPr>
                <a:t>标记风险客户账户，及时通知修改更换重要信息及凭证。</a:t>
              </a:r>
            </a:p>
          </p:txBody>
        </p:sp>
        <p:grpSp>
          <p:nvGrpSpPr>
            <p:cNvPr id="38" name="Group 167"/>
            <p:cNvGrpSpPr/>
            <p:nvPr/>
          </p:nvGrpSpPr>
          <p:grpSpPr>
            <a:xfrm>
              <a:off x="270219" y="5039217"/>
              <a:ext cx="7525635" cy="1297837"/>
              <a:chOff x="87630" y="5020945"/>
              <a:chExt cx="8281670" cy="1315655"/>
            </a:xfrm>
          </p:grpSpPr>
          <p:sp>
            <p:nvSpPr>
              <p:cNvPr id="179" name="燕尾形箭头 178"/>
              <p:cNvSpPr/>
              <p:nvPr/>
            </p:nvSpPr>
            <p:spPr>
              <a:xfrm>
                <a:off x="87630" y="5492100"/>
                <a:ext cx="8281670" cy="274840"/>
              </a:xfrm>
              <a:prstGeom prst="notchedRightArrow">
                <a:avLst/>
              </a:prstGeom>
              <a:gradFill>
                <a:gsLst>
                  <a:gs pos="0">
                    <a:srgbClr val="FFC000"/>
                  </a:gs>
                  <a:gs pos="54000">
                    <a:schemeClr val="accent3">
                      <a:tint val="37000"/>
                      <a:satMod val="300000"/>
                      <a:alpha val="48000"/>
                    </a:schemeClr>
                  </a:gs>
                  <a:gs pos="100000">
                    <a:schemeClr val="accent3">
                      <a:tint val="15000"/>
                      <a:satMod val="350000"/>
                    </a:schemeClr>
                  </a:gs>
                </a:gsLst>
                <a:lin ang="10620000" scaled="0"/>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2200">
                  <a:solidFill>
                    <a:schemeClr val="bg1"/>
                  </a:solidFill>
                  <a:latin typeface="微软雅黑" panose="020B0503020204020204" pitchFamily="34" charset="-122"/>
                  <a:ea typeface="微软雅黑" panose="020B0503020204020204" pitchFamily="34" charset="-122"/>
                </a:endParaRPr>
              </a:p>
            </p:txBody>
          </p:sp>
          <p:sp>
            <p:nvSpPr>
              <p:cNvPr id="180" name="圆角矩形 179"/>
              <p:cNvSpPr/>
              <p:nvPr/>
            </p:nvSpPr>
            <p:spPr>
              <a:xfrm>
                <a:off x="6216066" y="5295785"/>
                <a:ext cx="1821967" cy="2355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solidFill>
                      <a:schemeClr val="bg1"/>
                    </a:solidFill>
                    <a:latin typeface="微软雅黑" panose="020B0503020204020204" pitchFamily="34" charset="-122"/>
                    <a:ea typeface="微软雅黑" panose="020B0503020204020204" pitchFamily="34" charset="-122"/>
                  </a:rPr>
                  <a:t>监控转账、支付</a:t>
                </a:r>
                <a:endParaRPr kumimoji="1"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181" name="圆角矩形 180"/>
              <p:cNvSpPr/>
              <p:nvPr/>
            </p:nvSpPr>
            <p:spPr>
              <a:xfrm>
                <a:off x="3317481" y="5295785"/>
                <a:ext cx="1821967" cy="2355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solidFill>
                      <a:schemeClr val="bg1"/>
                    </a:solidFill>
                    <a:latin typeface="微软雅黑" panose="020B0503020204020204" pitchFamily="34" charset="-122"/>
                    <a:ea typeface="微软雅黑" panose="020B0503020204020204" pitchFamily="34" charset="-122"/>
                  </a:rPr>
                  <a:t>监控注册、登录</a:t>
                </a:r>
                <a:endParaRPr kumimoji="1"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182" name="圆角矩形 181"/>
              <p:cNvSpPr/>
              <p:nvPr/>
            </p:nvSpPr>
            <p:spPr>
              <a:xfrm>
                <a:off x="418897" y="5295785"/>
                <a:ext cx="1821967" cy="2355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solidFill>
                      <a:schemeClr val="bg1"/>
                    </a:solidFill>
                    <a:latin typeface="微软雅黑" panose="020B0503020204020204" pitchFamily="34" charset="-122"/>
                    <a:ea typeface="微软雅黑" panose="020B0503020204020204" pitchFamily="34" charset="-122"/>
                  </a:rPr>
                  <a:t>感知客户信息泄漏</a:t>
                </a:r>
                <a:endParaRPr kumimoji="1"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183" name="下弧形箭头 9"/>
              <p:cNvSpPr/>
              <p:nvPr/>
            </p:nvSpPr>
            <p:spPr>
              <a:xfrm flipH="1">
                <a:off x="4808182" y="5020945"/>
                <a:ext cx="1490701" cy="196314"/>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200" dirty="0">
                    <a:solidFill>
                      <a:schemeClr val="bg1"/>
                    </a:solidFill>
                    <a:latin typeface="微软雅黑" panose="020B0503020204020204" pitchFamily="34" charset="-122"/>
                    <a:ea typeface="微软雅黑" panose="020B0503020204020204" pitchFamily="34" charset="-122"/>
                  </a:rPr>
                  <a:t>风险识别</a:t>
                </a:r>
                <a:endParaRPr kumimoji="1" lang="en-US" altLang="zh-CN" sz="2200"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200" dirty="0">
                  <a:solidFill>
                    <a:schemeClr val="bg1"/>
                  </a:solidFill>
                  <a:latin typeface="微软雅黑" panose="020B0503020204020204" pitchFamily="34" charset="-122"/>
                  <a:ea typeface="微软雅黑" panose="020B0503020204020204" pitchFamily="34" charset="-122"/>
                </a:endParaRPr>
              </a:p>
              <a:p>
                <a:pPr algn="ctr"/>
                <a:r>
                  <a:rPr kumimoji="1" lang="zh-CN" altLang="en-US" sz="2200" dirty="0">
                    <a:solidFill>
                      <a:schemeClr val="bg1"/>
                    </a:solidFill>
                    <a:latin typeface="微软雅黑" panose="020B0503020204020204" pitchFamily="34" charset="-122"/>
                    <a:ea typeface="微软雅黑" panose="020B0503020204020204" pitchFamily="34" charset="-122"/>
                  </a:rPr>
                  <a:t>前移</a:t>
                </a:r>
              </a:p>
            </p:txBody>
          </p:sp>
          <p:sp>
            <p:nvSpPr>
              <p:cNvPr id="184" name="下弧形箭头 14"/>
              <p:cNvSpPr/>
              <p:nvPr/>
            </p:nvSpPr>
            <p:spPr>
              <a:xfrm flipH="1">
                <a:off x="1992414" y="5020945"/>
                <a:ext cx="1490701" cy="196314"/>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200" dirty="0">
                    <a:solidFill>
                      <a:schemeClr val="bg1"/>
                    </a:solidFill>
                    <a:latin typeface="微软雅黑" panose="020B0503020204020204" pitchFamily="34" charset="-122"/>
                    <a:ea typeface="微软雅黑" panose="020B0503020204020204" pitchFamily="34" charset="-122"/>
                  </a:rPr>
                  <a:t>信息保护</a:t>
                </a:r>
                <a:endParaRPr kumimoji="1" lang="en-US" altLang="zh-CN" sz="2200"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200" dirty="0">
                  <a:solidFill>
                    <a:schemeClr val="bg1"/>
                  </a:solidFill>
                  <a:latin typeface="微软雅黑" panose="020B0503020204020204" pitchFamily="34" charset="-122"/>
                  <a:ea typeface="微软雅黑" panose="020B0503020204020204" pitchFamily="34" charset="-122"/>
                </a:endParaRPr>
              </a:p>
              <a:p>
                <a:pPr algn="ctr"/>
                <a:r>
                  <a:rPr kumimoji="1" lang="zh-CN" altLang="en-US" sz="2200" dirty="0" smtClean="0">
                    <a:solidFill>
                      <a:schemeClr val="bg1"/>
                    </a:solidFill>
                    <a:latin typeface="微软雅黑" panose="020B0503020204020204" pitchFamily="34" charset="-122"/>
                    <a:ea typeface="微软雅黑" panose="020B0503020204020204" pitchFamily="34" charset="-122"/>
                  </a:rPr>
                  <a:t>前</a:t>
                </a:r>
                <a:r>
                  <a:rPr kumimoji="1" lang="zh-CN" altLang="en-US" sz="2200" dirty="0">
                    <a:solidFill>
                      <a:schemeClr val="bg1"/>
                    </a:solidFill>
                    <a:latin typeface="微软雅黑" panose="020B0503020204020204" pitchFamily="34" charset="-122"/>
                    <a:ea typeface="微软雅黑" panose="020B0503020204020204" pitchFamily="34" charset="-122"/>
                  </a:rPr>
                  <a:t>移</a:t>
                </a:r>
              </a:p>
            </p:txBody>
          </p:sp>
          <p:sp>
            <p:nvSpPr>
              <p:cNvPr id="185" name="上弧形箭头 16"/>
              <p:cNvSpPr/>
              <p:nvPr/>
            </p:nvSpPr>
            <p:spPr>
              <a:xfrm>
                <a:off x="1792680" y="5720315"/>
                <a:ext cx="2029821" cy="372997"/>
              </a:xfrm>
              <a:prstGeom prst="curvedUpArrow">
                <a:avLst/>
              </a:prstGeom>
              <a:solidFill>
                <a:srgbClr val="31859B"/>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2200">
                  <a:solidFill>
                    <a:schemeClr val="bg1"/>
                  </a:solidFill>
                  <a:latin typeface="微软雅黑" panose="020B0503020204020204" pitchFamily="34" charset="-122"/>
                  <a:ea typeface="微软雅黑" panose="020B0503020204020204" pitchFamily="34" charset="-122"/>
                </a:endParaRPr>
              </a:p>
            </p:txBody>
          </p:sp>
          <p:sp>
            <p:nvSpPr>
              <p:cNvPr id="186" name="上弧形箭头 20"/>
              <p:cNvSpPr/>
              <p:nvPr/>
            </p:nvSpPr>
            <p:spPr>
              <a:xfrm>
                <a:off x="4634429" y="5720315"/>
                <a:ext cx="2029821" cy="372997"/>
              </a:xfrm>
              <a:prstGeom prst="curvedUpArrow">
                <a:avLst/>
              </a:prstGeom>
              <a:solidFill>
                <a:srgbClr val="31859B"/>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2200">
                  <a:solidFill>
                    <a:schemeClr val="bg1"/>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4959201" y="6093314"/>
                <a:ext cx="2435785" cy="243286"/>
              </a:xfrm>
              <a:prstGeom prst="rect">
                <a:avLst/>
              </a:prstGeom>
              <a:noFill/>
            </p:spPr>
            <p:txBody>
              <a:bodyPr wrap="square" rtlCol="0">
                <a:spAutoFit/>
              </a:bodyPr>
              <a:lstStyle/>
              <a:p>
                <a:r>
                  <a:rPr kumimoji="1" lang="zh-CN" altLang="en-US" sz="2200" dirty="0">
                    <a:solidFill>
                      <a:schemeClr val="bg1"/>
                    </a:solidFill>
                    <a:latin typeface="微软雅黑" panose="020B0503020204020204" pitchFamily="34" charset="-122"/>
                    <a:ea typeface="微软雅黑" panose="020B0503020204020204" pitchFamily="34" charset="-122"/>
                  </a:rPr>
                  <a:t>三维立体威胁识别</a:t>
                </a:r>
              </a:p>
            </p:txBody>
          </p:sp>
        </p:grpSp>
        <p:sp>
          <p:nvSpPr>
            <p:cNvPr id="39" name="右箭头 38"/>
            <p:cNvSpPr/>
            <p:nvPr/>
          </p:nvSpPr>
          <p:spPr bwMode="auto">
            <a:xfrm>
              <a:off x="6746037" y="1629586"/>
              <a:ext cx="1045557" cy="478971"/>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fontAlgn="base">
                <a:spcBef>
                  <a:spcPct val="0"/>
                </a:spcBef>
                <a:spcAft>
                  <a:spcPct val="0"/>
                </a:spcAft>
              </a:pPr>
              <a:endParaRPr lang="zh-CN" altLang="en-US" sz="1800">
                <a:solidFill>
                  <a:schemeClr val="bg1"/>
                </a:solidFill>
                <a:latin typeface="Arial" panose="020B0604020202020204" pitchFamily="34" charset="0"/>
                <a:ea typeface="宋体" panose="02010600030101010101" pitchFamily="2" charset="-122"/>
              </a:endParaRPr>
            </a:p>
          </p:txBody>
        </p:sp>
        <p:sp>
          <p:nvSpPr>
            <p:cNvPr id="40" name="右箭头 39"/>
            <p:cNvSpPr/>
            <p:nvPr/>
          </p:nvSpPr>
          <p:spPr bwMode="auto">
            <a:xfrm>
              <a:off x="6773059" y="2914182"/>
              <a:ext cx="1045557" cy="478971"/>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fontAlgn="base">
                <a:spcBef>
                  <a:spcPct val="0"/>
                </a:spcBef>
                <a:spcAft>
                  <a:spcPct val="0"/>
                </a:spcAft>
              </a:pPr>
              <a:endParaRPr lang="zh-CN" altLang="en-US" sz="1800">
                <a:solidFill>
                  <a:schemeClr val="bg1"/>
                </a:solidFill>
                <a:latin typeface="Arial" panose="020B0604020202020204" pitchFamily="34" charset="0"/>
                <a:ea typeface="宋体" panose="02010600030101010101" pitchFamily="2" charset="-122"/>
              </a:endParaRPr>
            </a:p>
          </p:txBody>
        </p:sp>
        <p:sp>
          <p:nvSpPr>
            <p:cNvPr id="41" name="右箭头 40"/>
            <p:cNvSpPr/>
            <p:nvPr/>
          </p:nvSpPr>
          <p:spPr bwMode="auto">
            <a:xfrm>
              <a:off x="6753636" y="3955673"/>
              <a:ext cx="1045557" cy="478971"/>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fontAlgn="base">
                <a:spcBef>
                  <a:spcPct val="0"/>
                </a:spcBef>
                <a:spcAft>
                  <a:spcPct val="0"/>
                </a:spcAft>
              </a:pPr>
              <a:endParaRPr lang="zh-CN" altLang="en-US" sz="1800">
                <a:solidFill>
                  <a:schemeClr val="bg1"/>
                </a:solidFill>
                <a:latin typeface="Arial" panose="020B0604020202020204" pitchFamily="34" charset="0"/>
                <a:ea typeface="宋体" panose="02010600030101010101" pitchFamily="2" charset="-122"/>
              </a:endParaRPr>
            </a:p>
          </p:txBody>
        </p:sp>
        <p:grpSp>
          <p:nvGrpSpPr>
            <p:cNvPr id="42" name="组合 41"/>
            <p:cNvGrpSpPr/>
            <p:nvPr/>
          </p:nvGrpSpPr>
          <p:grpSpPr>
            <a:xfrm>
              <a:off x="8228206" y="1309125"/>
              <a:ext cx="3146565" cy="703866"/>
              <a:chOff x="8537344" y="1228302"/>
              <a:chExt cx="3601860" cy="850174"/>
            </a:xfrm>
          </p:grpSpPr>
          <p:sp>
            <p:nvSpPr>
              <p:cNvPr id="176" name="矩形 175"/>
              <p:cNvSpPr/>
              <p:nvPr/>
            </p:nvSpPr>
            <p:spPr bwMode="auto">
              <a:xfrm>
                <a:off x="8537344" y="1606861"/>
                <a:ext cx="1636973"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封禁</a:t>
                </a:r>
              </a:p>
            </p:txBody>
          </p:sp>
          <p:sp>
            <p:nvSpPr>
              <p:cNvPr id="177" name="矩形 176"/>
              <p:cNvSpPr/>
              <p:nvPr/>
            </p:nvSpPr>
            <p:spPr bwMode="auto">
              <a:xfrm>
                <a:off x="10590050" y="1606861"/>
                <a:ext cx="1549154"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冻结</a:t>
                </a:r>
              </a:p>
            </p:txBody>
          </p:sp>
          <p:sp>
            <p:nvSpPr>
              <p:cNvPr id="178" name="矩形 177"/>
              <p:cNvSpPr/>
              <p:nvPr/>
            </p:nvSpPr>
            <p:spPr>
              <a:xfrm>
                <a:off x="9770315" y="1228302"/>
                <a:ext cx="1169718" cy="351994"/>
              </a:xfrm>
              <a:prstGeom prst="rect">
                <a:avLst/>
              </a:prstGeom>
            </p:spPr>
            <p:txBody>
              <a:bodyPr wrap="non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应急类措施</a:t>
                </a:r>
              </a:p>
            </p:txBody>
          </p:sp>
        </p:grpSp>
        <p:sp>
          <p:nvSpPr>
            <p:cNvPr id="43" name="矩形 42"/>
            <p:cNvSpPr/>
            <p:nvPr/>
          </p:nvSpPr>
          <p:spPr bwMode="auto">
            <a:xfrm>
              <a:off x="8207186" y="2910862"/>
              <a:ext cx="949036"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ctr" anchorCtr="0" compatLnSpc="1"/>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黑白名单</a:t>
              </a:r>
            </a:p>
          </p:txBody>
        </p:sp>
        <p:sp>
          <p:nvSpPr>
            <p:cNvPr id="44" name="矩形 43"/>
            <p:cNvSpPr/>
            <p:nvPr/>
          </p:nvSpPr>
          <p:spPr bwMode="auto">
            <a:xfrm>
              <a:off x="9312383" y="2910862"/>
              <a:ext cx="949036"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ctr" anchorCtr="0" compatLnSpc="1"/>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限额</a:t>
              </a:r>
            </a:p>
          </p:txBody>
        </p:sp>
        <p:sp>
          <p:nvSpPr>
            <p:cNvPr id="45" name="矩形 44"/>
            <p:cNvSpPr/>
            <p:nvPr/>
          </p:nvSpPr>
          <p:spPr bwMode="auto">
            <a:xfrm>
              <a:off x="10397529" y="2912436"/>
              <a:ext cx="949036"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ctr" anchorCtr="0" compatLnSpc="1"/>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认证升级</a:t>
              </a:r>
            </a:p>
          </p:txBody>
        </p:sp>
        <p:sp>
          <p:nvSpPr>
            <p:cNvPr id="46" name="矩形 45"/>
            <p:cNvSpPr/>
            <p:nvPr/>
          </p:nvSpPr>
          <p:spPr bwMode="auto">
            <a:xfrm>
              <a:off x="8207186" y="3909309"/>
              <a:ext cx="949036"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ctr" anchorCtr="0" compatLnSpc="1"/>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规则加强</a:t>
              </a:r>
            </a:p>
          </p:txBody>
        </p:sp>
        <p:sp>
          <p:nvSpPr>
            <p:cNvPr id="47" name="矩形 46"/>
            <p:cNvSpPr/>
            <p:nvPr/>
          </p:nvSpPr>
          <p:spPr bwMode="auto">
            <a:xfrm>
              <a:off x="9305117" y="3898041"/>
              <a:ext cx="949036"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ctr" anchorCtr="0" compatLnSpc="1"/>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实时监控</a:t>
              </a:r>
            </a:p>
          </p:txBody>
        </p:sp>
        <p:sp>
          <p:nvSpPr>
            <p:cNvPr id="48" name="矩形 47"/>
            <p:cNvSpPr/>
            <p:nvPr/>
          </p:nvSpPr>
          <p:spPr bwMode="auto">
            <a:xfrm>
              <a:off x="10398360" y="3898839"/>
              <a:ext cx="949036"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ctr" anchorCtr="0" compatLnSpc="1"/>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风险画像</a:t>
              </a:r>
            </a:p>
          </p:txBody>
        </p:sp>
        <p:sp>
          <p:nvSpPr>
            <p:cNvPr id="49" name="矩形 48"/>
            <p:cNvSpPr/>
            <p:nvPr/>
          </p:nvSpPr>
          <p:spPr>
            <a:xfrm>
              <a:off x="9309087" y="2519657"/>
              <a:ext cx="1340007" cy="291418"/>
            </a:xfrm>
            <a:prstGeom prst="rect">
              <a:avLst/>
            </a:prstGeom>
          </p:spPr>
          <p:txBody>
            <a:bodyPr wrap="square" anchor="ctr">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风控类措施</a:t>
              </a:r>
            </a:p>
          </p:txBody>
        </p:sp>
        <p:grpSp>
          <p:nvGrpSpPr>
            <p:cNvPr id="50" name="Group 161"/>
            <p:cNvGrpSpPr/>
            <p:nvPr/>
          </p:nvGrpSpPr>
          <p:grpSpPr>
            <a:xfrm>
              <a:off x="1472701" y="1121328"/>
              <a:ext cx="5160198" cy="3597442"/>
              <a:chOff x="648529" y="1026758"/>
              <a:chExt cx="5160198" cy="3597442"/>
            </a:xfrm>
          </p:grpSpPr>
          <p:sp>
            <p:nvSpPr>
              <p:cNvPr id="61" name="Snip Single Corner Rectangle 158"/>
              <p:cNvSpPr/>
              <p:nvPr/>
            </p:nvSpPr>
            <p:spPr bwMode="auto">
              <a:xfrm>
                <a:off x="652308" y="2827374"/>
                <a:ext cx="5120673" cy="1796826"/>
              </a:xfrm>
              <a:prstGeom prst="snip1Rect">
                <a:avLst/>
              </a:prstGeom>
              <a:solidFill>
                <a:srgbClr val="5B9BD5">
                  <a:alpha val="66000"/>
                </a:srgbClr>
              </a:solidFill>
              <a:ln w="9525" cap="flat" cmpd="sng" algn="ctr">
                <a:noFill/>
                <a:prstDash val="solid"/>
                <a:round/>
                <a:headEnd type="none" w="med" len="med"/>
                <a:tailEnd type="none" w="med" len="med"/>
              </a:ln>
            </p:spPr>
            <p:txBody>
              <a:bodyPr vert="horz" wrap="square" lIns="182868" tIns="91434" rIns="182868" bIns="91434" numCol="1" rtlCol="0" anchor="t" anchorCtr="0" compatLnSpc="1"/>
              <a:lstStyle/>
              <a:p>
                <a:pPr fontAlgn="base">
                  <a:spcBef>
                    <a:spcPct val="0"/>
                  </a:spcBef>
                  <a:spcAft>
                    <a:spcPct val="0"/>
                  </a:spcAft>
                </a:pPr>
                <a:endParaRPr lang="en-US">
                  <a:solidFill>
                    <a:schemeClr val="bg1"/>
                  </a:solidFill>
                  <a:latin typeface="Arial" panose="020B0604020202020204" pitchFamily="34" charset="0"/>
                  <a:ea typeface="宋体" panose="02010600030101010101" pitchFamily="2" charset="-122"/>
                </a:endParaRPr>
              </a:p>
            </p:txBody>
          </p:sp>
          <p:sp>
            <p:nvSpPr>
              <p:cNvPr id="62" name="Snip Single Corner Rectangle 157"/>
              <p:cNvSpPr/>
              <p:nvPr/>
            </p:nvSpPr>
            <p:spPr bwMode="auto">
              <a:xfrm>
                <a:off x="648529" y="1026758"/>
                <a:ext cx="5120673" cy="1891396"/>
              </a:xfrm>
              <a:prstGeom prst="snip1Rect">
                <a:avLst/>
              </a:prstGeom>
              <a:solidFill>
                <a:schemeClr val="accent1">
                  <a:lumMod val="20000"/>
                  <a:lumOff val="80000"/>
                  <a:alpha val="66000"/>
                </a:schemeClr>
              </a:solidFill>
              <a:ln w="9525" cap="flat" cmpd="sng" algn="ctr">
                <a:noFill/>
                <a:prstDash val="solid"/>
                <a:round/>
                <a:headEnd type="none" w="med" len="med"/>
                <a:tailEnd type="none" w="med" len="med"/>
              </a:ln>
            </p:spPr>
            <p:txBody>
              <a:bodyPr vert="horz" wrap="square" lIns="182868" tIns="91434" rIns="182868" bIns="91434" numCol="1" rtlCol="0" anchor="t" anchorCtr="0" compatLnSpc="1"/>
              <a:lstStyle/>
              <a:p>
                <a:pPr fontAlgn="base">
                  <a:spcBef>
                    <a:spcPct val="0"/>
                  </a:spcBef>
                  <a:spcAft>
                    <a:spcPct val="0"/>
                  </a:spcAft>
                </a:pPr>
                <a:endParaRPr lang="en-US">
                  <a:solidFill>
                    <a:schemeClr val="bg1"/>
                  </a:solidFill>
                  <a:latin typeface="Arial" panose="020B0604020202020204" pitchFamily="34" charset="0"/>
                  <a:ea typeface="宋体" panose="02010600030101010101" pitchFamily="2" charset="-122"/>
                </a:endParaRPr>
              </a:p>
            </p:txBody>
          </p:sp>
          <p:grpSp>
            <p:nvGrpSpPr>
              <p:cNvPr id="63" name="Group 156"/>
              <p:cNvGrpSpPr/>
              <p:nvPr/>
            </p:nvGrpSpPr>
            <p:grpSpPr>
              <a:xfrm>
                <a:off x="756616" y="1135277"/>
                <a:ext cx="4643818" cy="1638136"/>
                <a:chOff x="472885" y="892098"/>
                <a:chExt cx="4643818" cy="1638136"/>
              </a:xfrm>
            </p:grpSpPr>
            <p:sp>
              <p:nvSpPr>
                <p:cNvPr id="122" name="TextBox 9"/>
                <p:cNvSpPr txBox="1">
                  <a:spLocks noChangeArrowheads="1"/>
                </p:cNvSpPr>
                <p:nvPr/>
              </p:nvSpPr>
              <p:spPr bwMode="auto">
                <a:xfrm>
                  <a:off x="2207483" y="905609"/>
                  <a:ext cx="832197"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网络窃取</a:t>
                  </a:r>
                </a:p>
              </p:txBody>
            </p:sp>
            <p:grpSp>
              <p:nvGrpSpPr>
                <p:cNvPr id="123" name="Group 134"/>
                <p:cNvGrpSpPr/>
                <p:nvPr/>
              </p:nvGrpSpPr>
              <p:grpSpPr>
                <a:xfrm>
                  <a:off x="4461540" y="892098"/>
                  <a:ext cx="655163" cy="641303"/>
                  <a:chOff x="1570480" y="3418462"/>
                  <a:chExt cx="655163" cy="641303"/>
                </a:xfrm>
              </p:grpSpPr>
              <p:sp>
                <p:nvSpPr>
                  <p:cNvPr id="169" name="TextBox 9"/>
                  <p:cNvSpPr txBox="1">
                    <a:spLocks noChangeArrowheads="1"/>
                  </p:cNvSpPr>
                  <p:nvPr/>
                </p:nvSpPr>
                <p:spPr bwMode="auto">
                  <a:xfrm>
                    <a:off x="1575043" y="3418462"/>
                    <a:ext cx="650600"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盗开户</a:t>
                    </a:r>
                  </a:p>
                </p:txBody>
              </p:sp>
              <p:grpSp>
                <p:nvGrpSpPr>
                  <p:cNvPr id="170" name="组 43"/>
                  <p:cNvGrpSpPr/>
                  <p:nvPr/>
                </p:nvGrpSpPr>
                <p:grpSpPr>
                  <a:xfrm>
                    <a:off x="1570480" y="3644641"/>
                    <a:ext cx="546444" cy="415124"/>
                    <a:chOff x="5735146" y="1494145"/>
                    <a:chExt cx="823664" cy="790560"/>
                  </a:xfrm>
                  <a:solidFill>
                    <a:srgbClr val="2E75B6"/>
                  </a:solidFill>
                </p:grpSpPr>
                <p:sp>
                  <p:nvSpPr>
                    <p:cNvPr id="171" name="Oval 109"/>
                    <p:cNvSpPr/>
                    <p:nvPr/>
                  </p:nvSpPr>
                  <p:spPr bwMode="auto">
                    <a:xfrm rot="5400000">
                      <a:off x="5751698" y="1477593"/>
                      <a:ext cx="790560" cy="823664"/>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grpSp>
                  <p:nvGrpSpPr>
                    <p:cNvPr id="172" name="Group 112"/>
                    <p:cNvGrpSpPr/>
                    <p:nvPr/>
                  </p:nvGrpSpPr>
                  <p:grpSpPr bwMode="auto">
                    <a:xfrm rot="5400000">
                      <a:off x="5867615" y="1696019"/>
                      <a:ext cx="622040" cy="374320"/>
                      <a:chOff x="-893737" y="1985308"/>
                      <a:chExt cx="629786" cy="449946"/>
                    </a:xfrm>
                    <a:grpFill/>
                  </p:grpSpPr>
                  <p:pic>
                    <p:nvPicPr>
                      <p:cNvPr id="173" name="Picture 1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79187" y="1992703"/>
                        <a:ext cx="415236" cy="316778"/>
                      </a:xfrm>
                      <a:prstGeom prst="rect">
                        <a:avLst/>
                      </a:prstGeom>
                      <a:grpFill/>
                      <a:ln>
                        <a:noFill/>
                      </a:ln>
                    </p:spPr>
                  </p:pic>
                  <p:pic>
                    <p:nvPicPr>
                      <p:cNvPr id="174" name="Picture 1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3737" y="2118476"/>
                        <a:ext cx="415236" cy="316778"/>
                      </a:xfrm>
                      <a:prstGeom prst="rect">
                        <a:avLst/>
                      </a:prstGeom>
                      <a:grpFill/>
                      <a:ln>
                        <a:noFill/>
                      </a:ln>
                    </p:spPr>
                  </p:pic>
                  <p:pic>
                    <p:nvPicPr>
                      <p:cNvPr id="175" name="Picture 1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12355" y="1985308"/>
                        <a:ext cx="415236" cy="316778"/>
                      </a:xfrm>
                      <a:prstGeom prst="rect">
                        <a:avLst/>
                      </a:prstGeom>
                      <a:grpFill/>
                      <a:ln>
                        <a:noFill/>
                      </a:ln>
                    </p:spPr>
                  </p:pic>
                </p:grpSp>
              </p:grpSp>
            </p:grpSp>
            <p:grpSp>
              <p:nvGrpSpPr>
                <p:cNvPr id="124" name="Group 118"/>
                <p:cNvGrpSpPr/>
                <p:nvPr/>
              </p:nvGrpSpPr>
              <p:grpSpPr>
                <a:xfrm>
                  <a:off x="4011499" y="1899947"/>
                  <a:ext cx="798124" cy="616111"/>
                  <a:chOff x="2768783" y="886698"/>
                  <a:chExt cx="798124" cy="616111"/>
                </a:xfrm>
              </p:grpSpPr>
              <p:sp>
                <p:nvSpPr>
                  <p:cNvPr id="165" name="TextBox 9"/>
                  <p:cNvSpPr txBox="1">
                    <a:spLocks noChangeArrowheads="1"/>
                  </p:cNvSpPr>
                  <p:nvPr/>
                </p:nvSpPr>
                <p:spPr bwMode="auto">
                  <a:xfrm>
                    <a:off x="2768783" y="886698"/>
                    <a:ext cx="798124"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恶意注册</a:t>
                    </a:r>
                  </a:p>
                </p:txBody>
              </p:sp>
              <p:grpSp>
                <p:nvGrpSpPr>
                  <p:cNvPr id="166" name="组 49"/>
                  <p:cNvGrpSpPr/>
                  <p:nvPr/>
                </p:nvGrpSpPr>
                <p:grpSpPr>
                  <a:xfrm>
                    <a:off x="2891454" y="1085622"/>
                    <a:ext cx="551136" cy="417187"/>
                    <a:chOff x="4986551" y="1946612"/>
                    <a:chExt cx="823662" cy="788274"/>
                  </a:xfrm>
                  <a:solidFill>
                    <a:srgbClr val="2E75B6"/>
                  </a:solidFill>
                </p:grpSpPr>
                <p:sp>
                  <p:nvSpPr>
                    <p:cNvPr id="167" name="Oval 108"/>
                    <p:cNvSpPr/>
                    <p:nvPr/>
                  </p:nvSpPr>
                  <p:spPr bwMode="auto">
                    <a:xfrm rot="5400000">
                      <a:off x="5004245" y="1928918"/>
                      <a:ext cx="788274" cy="823662"/>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168" name="Picture 1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140229" y="2152900"/>
                      <a:ext cx="556057" cy="353102"/>
                    </a:xfrm>
                    <a:prstGeom prst="rect">
                      <a:avLst/>
                    </a:prstGeom>
                    <a:grpFill/>
                    <a:ln>
                      <a:noFill/>
                    </a:ln>
                  </p:spPr>
                </p:pic>
              </p:grpSp>
            </p:grpSp>
            <p:grpSp>
              <p:nvGrpSpPr>
                <p:cNvPr id="125" name="Group 119"/>
                <p:cNvGrpSpPr/>
                <p:nvPr/>
              </p:nvGrpSpPr>
              <p:grpSpPr>
                <a:xfrm>
                  <a:off x="3387538" y="895595"/>
                  <a:ext cx="543865" cy="670772"/>
                  <a:chOff x="3441878" y="719965"/>
                  <a:chExt cx="543865" cy="670772"/>
                </a:xfrm>
              </p:grpSpPr>
              <p:sp>
                <p:nvSpPr>
                  <p:cNvPr id="160" name="TextBox 9"/>
                  <p:cNvSpPr txBox="1">
                    <a:spLocks noChangeArrowheads="1"/>
                  </p:cNvSpPr>
                  <p:nvPr/>
                </p:nvSpPr>
                <p:spPr bwMode="auto">
                  <a:xfrm>
                    <a:off x="3441878" y="719965"/>
                    <a:ext cx="543865"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撞库</a:t>
                    </a:r>
                  </a:p>
                </p:txBody>
              </p:sp>
              <p:grpSp>
                <p:nvGrpSpPr>
                  <p:cNvPr id="161" name="组 52"/>
                  <p:cNvGrpSpPr/>
                  <p:nvPr/>
                </p:nvGrpSpPr>
                <p:grpSpPr>
                  <a:xfrm>
                    <a:off x="3443669" y="983454"/>
                    <a:ext cx="537580" cy="407283"/>
                    <a:chOff x="4204131" y="1515117"/>
                    <a:chExt cx="823664" cy="788274"/>
                  </a:xfrm>
                  <a:solidFill>
                    <a:srgbClr val="2E75B6"/>
                  </a:solidFill>
                </p:grpSpPr>
                <p:sp>
                  <p:nvSpPr>
                    <p:cNvPr id="162" name="Oval 105"/>
                    <p:cNvSpPr/>
                    <p:nvPr/>
                  </p:nvSpPr>
                  <p:spPr bwMode="auto">
                    <a:xfrm rot="5400000">
                      <a:off x="4221826" y="1497422"/>
                      <a:ext cx="788274" cy="823664"/>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163" name="Picture 10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403259" y="1680872"/>
                      <a:ext cx="445409" cy="412691"/>
                    </a:xfrm>
                    <a:prstGeom prst="rect">
                      <a:avLst/>
                    </a:prstGeom>
                    <a:grpFill/>
                    <a:ln>
                      <a:noFill/>
                    </a:ln>
                  </p:spPr>
                </p:pic>
                <p:pic>
                  <p:nvPicPr>
                    <p:cNvPr id="164" name="Picture 4"/>
                    <p:cNvPicPr>
                      <a:picLocks noChangeAspect="1" noChangeArrowheads="1"/>
                    </p:cNvPicPr>
                    <p:nvPr/>
                  </p:nvPicPr>
                  <p:blipFill>
                    <a:blip r:embed="rId5" cstate="print">
                      <a:duotone>
                        <a:srgbClr val="5B9BD5">
                          <a:shade val="45000"/>
                          <a:satMod val="135000"/>
                        </a:srgbClr>
                        <a:prstClr val="white"/>
                      </a:duotone>
                      <a:lum bright="30000"/>
                    </a:blip>
                    <a:srcRect/>
                    <a:stretch>
                      <a:fillRect/>
                    </a:stretch>
                  </p:blipFill>
                  <p:spPr bwMode="auto">
                    <a:xfrm rot="5400000">
                      <a:off x="4269629" y="1770975"/>
                      <a:ext cx="404534" cy="332474"/>
                    </a:xfrm>
                    <a:prstGeom prst="rect">
                      <a:avLst/>
                    </a:prstGeom>
                    <a:grpFill/>
                    <a:ln>
                      <a:noFill/>
                    </a:ln>
                    <a:effectLst/>
                  </p:spPr>
                </p:pic>
              </p:grpSp>
            </p:grpSp>
            <p:grpSp>
              <p:nvGrpSpPr>
                <p:cNvPr id="126" name="Group 135"/>
                <p:cNvGrpSpPr/>
                <p:nvPr/>
              </p:nvGrpSpPr>
              <p:grpSpPr>
                <a:xfrm>
                  <a:off x="472885" y="1791868"/>
                  <a:ext cx="1026241" cy="732584"/>
                  <a:chOff x="1243609" y="2994254"/>
                  <a:chExt cx="1026241" cy="732584"/>
                </a:xfrm>
              </p:grpSpPr>
              <p:sp>
                <p:nvSpPr>
                  <p:cNvPr id="152" name="TextBox 9"/>
                  <p:cNvSpPr txBox="1">
                    <a:spLocks noChangeArrowheads="1"/>
                  </p:cNvSpPr>
                  <p:nvPr/>
                </p:nvSpPr>
                <p:spPr bwMode="auto">
                  <a:xfrm>
                    <a:off x="1243609" y="2994254"/>
                    <a:ext cx="1026241" cy="329131"/>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非本人意愿信息修改</a:t>
                    </a:r>
                  </a:p>
                </p:txBody>
              </p:sp>
              <p:grpSp>
                <p:nvGrpSpPr>
                  <p:cNvPr id="153" name="组 56"/>
                  <p:cNvGrpSpPr/>
                  <p:nvPr/>
                </p:nvGrpSpPr>
                <p:grpSpPr>
                  <a:xfrm>
                    <a:off x="1451691" y="3294795"/>
                    <a:ext cx="568864" cy="432043"/>
                    <a:chOff x="6542425" y="1925642"/>
                    <a:chExt cx="823662" cy="790560"/>
                  </a:xfrm>
                  <a:solidFill>
                    <a:srgbClr val="2E75B6"/>
                  </a:solidFill>
                </p:grpSpPr>
                <p:sp>
                  <p:nvSpPr>
                    <p:cNvPr id="154" name="Oval 106"/>
                    <p:cNvSpPr/>
                    <p:nvPr/>
                  </p:nvSpPr>
                  <p:spPr bwMode="auto">
                    <a:xfrm rot="5400000">
                      <a:off x="6558976" y="1909091"/>
                      <a:ext cx="790560" cy="823662"/>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sp>
                  <p:nvSpPr>
                    <p:cNvPr id="155" name="Cloud"/>
                    <p:cNvSpPr>
                      <a:spLocks noChangeAspect="1" noEditPoints="1" noChangeArrowheads="1"/>
                    </p:cNvSpPr>
                    <p:nvPr/>
                  </p:nvSpPr>
                  <p:spPr bwMode="auto">
                    <a:xfrm rot="5400000">
                      <a:off x="6622457" y="2244482"/>
                      <a:ext cx="474090" cy="35434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a:noFill/>
                    </a:ln>
                  </p:spPr>
                  <p:txBody>
                    <a:bodyPr/>
                    <a:lstStyle/>
                    <a:p>
                      <a:pPr>
                        <a:defRPr/>
                      </a:pPr>
                      <a:endParaRPr lang="zh-CN" altLang="en-US" sz="1800" b="1" kern="0">
                        <a:solidFill>
                          <a:schemeClr val="bg1"/>
                        </a:solidFill>
                        <a:latin typeface="微软雅黑" panose="020B0503020204020204" pitchFamily="34" charset="-122"/>
                        <a:ea typeface="微软雅黑" panose="020B0503020204020204" pitchFamily="34" charset="-122"/>
                      </a:endParaRPr>
                    </a:p>
                  </p:txBody>
                </p:sp>
                <p:grpSp>
                  <p:nvGrpSpPr>
                    <p:cNvPr id="156" name="Group 119"/>
                    <p:cNvGrpSpPr/>
                    <p:nvPr/>
                  </p:nvGrpSpPr>
                  <p:grpSpPr bwMode="auto">
                    <a:xfrm rot="5400000">
                      <a:off x="6920075" y="2124195"/>
                      <a:ext cx="312257" cy="286511"/>
                      <a:chOff x="10672879" y="819825"/>
                      <a:chExt cx="269050" cy="236462"/>
                    </a:xfrm>
                    <a:grpFill/>
                  </p:grpSpPr>
                  <p:pic>
                    <p:nvPicPr>
                      <p:cNvPr id="158" name="Picture 120"/>
                      <p:cNvPicPr>
                        <a:picLocks noChangeAspect="1"/>
                      </p:cNvPicPr>
                      <p:nvPr/>
                    </p:nvPicPr>
                    <p:blipFill>
                      <a:blip r:embed="rId6" cstate="print">
                        <a:extLst>
                          <a:ext uri="{28A0092B-C50C-407E-A947-70E740481C1C}">
                            <a14:useLocalDpi xmlns:a14="http://schemas.microsoft.com/office/drawing/2010/main" val="0"/>
                          </a:ext>
                        </a:extLst>
                      </a:blip>
                      <a:srcRect l="67438" t="-2420" b="2"/>
                      <a:stretch>
                        <a:fillRect/>
                      </a:stretch>
                    </p:blipFill>
                    <p:spPr bwMode="auto">
                      <a:xfrm>
                        <a:off x="10672879" y="819825"/>
                        <a:ext cx="123602" cy="236462"/>
                      </a:xfrm>
                      <a:prstGeom prst="rect">
                        <a:avLst/>
                      </a:prstGeom>
                      <a:grpFill/>
                      <a:ln>
                        <a:noFill/>
                      </a:ln>
                    </p:spPr>
                  </p:pic>
                  <p:pic>
                    <p:nvPicPr>
                      <p:cNvPr id="159" name="Picture 121"/>
                      <p:cNvPicPr>
                        <a:picLocks noChangeAspect="1"/>
                      </p:cNvPicPr>
                      <p:nvPr/>
                    </p:nvPicPr>
                    <p:blipFill>
                      <a:blip r:embed="rId7" cstate="print">
                        <a:extLst>
                          <a:ext uri="{28A0092B-C50C-407E-A947-70E740481C1C}">
                            <a14:useLocalDpi xmlns:a14="http://schemas.microsoft.com/office/drawing/2010/main" val="0"/>
                          </a:ext>
                        </a:extLst>
                      </a:blip>
                      <a:srcRect r="66789"/>
                      <a:stretch>
                        <a:fillRect/>
                      </a:stretch>
                    </p:blipFill>
                    <p:spPr bwMode="auto">
                      <a:xfrm>
                        <a:off x="10815871" y="825413"/>
                        <a:ext cx="126058" cy="230874"/>
                      </a:xfrm>
                      <a:prstGeom prst="rect">
                        <a:avLst/>
                      </a:prstGeom>
                      <a:grpFill/>
                      <a:ln>
                        <a:noFill/>
                      </a:ln>
                    </p:spPr>
                  </p:pic>
                </p:grpSp>
                <p:pic>
                  <p:nvPicPr>
                    <p:cNvPr id="157" name="Picture 4"/>
                    <p:cNvPicPr>
                      <a:picLocks noChangeAspect="1" noChangeArrowheads="1"/>
                    </p:cNvPicPr>
                    <p:nvPr/>
                  </p:nvPicPr>
                  <p:blipFill>
                    <a:blip r:embed="rId5" cstate="print">
                      <a:duotone>
                        <a:srgbClr val="5B9BD5">
                          <a:shade val="45000"/>
                          <a:satMod val="135000"/>
                        </a:srgbClr>
                        <a:prstClr val="white"/>
                      </a:duotone>
                      <a:lum bright="30000"/>
                    </a:blip>
                    <a:srcRect/>
                    <a:stretch>
                      <a:fillRect/>
                    </a:stretch>
                  </p:blipFill>
                  <p:spPr bwMode="auto">
                    <a:xfrm rot="5400000">
                      <a:off x="6663934" y="2233123"/>
                      <a:ext cx="404534" cy="332474"/>
                    </a:xfrm>
                    <a:prstGeom prst="rect">
                      <a:avLst/>
                    </a:prstGeom>
                    <a:grpFill/>
                    <a:ln>
                      <a:noFill/>
                    </a:ln>
                    <a:effectLst/>
                  </p:spPr>
                </p:pic>
              </p:grpSp>
            </p:grpSp>
            <p:grpSp>
              <p:nvGrpSpPr>
                <p:cNvPr id="127" name="Group 122"/>
                <p:cNvGrpSpPr/>
                <p:nvPr/>
              </p:nvGrpSpPr>
              <p:grpSpPr>
                <a:xfrm>
                  <a:off x="1030908" y="918332"/>
                  <a:ext cx="934295" cy="654495"/>
                  <a:chOff x="1220360" y="2850258"/>
                  <a:chExt cx="934295" cy="654495"/>
                </a:xfrm>
              </p:grpSpPr>
              <p:sp>
                <p:nvSpPr>
                  <p:cNvPr id="147" name="TextBox 9"/>
                  <p:cNvSpPr txBox="1">
                    <a:spLocks noChangeArrowheads="1"/>
                  </p:cNvSpPr>
                  <p:nvPr/>
                </p:nvSpPr>
                <p:spPr bwMode="auto">
                  <a:xfrm>
                    <a:off x="1220360" y="2850258"/>
                    <a:ext cx="934295"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来自电商信息</a:t>
                    </a:r>
                  </a:p>
                </p:txBody>
              </p:sp>
              <p:grpSp>
                <p:nvGrpSpPr>
                  <p:cNvPr id="148" name="组 63"/>
                  <p:cNvGrpSpPr/>
                  <p:nvPr/>
                </p:nvGrpSpPr>
                <p:grpSpPr>
                  <a:xfrm>
                    <a:off x="1391634" y="3089217"/>
                    <a:ext cx="545401" cy="415536"/>
                    <a:chOff x="3468802" y="1990365"/>
                    <a:chExt cx="821275" cy="790560"/>
                  </a:xfrm>
                  <a:solidFill>
                    <a:srgbClr val="2E75B6"/>
                  </a:solidFill>
                </p:grpSpPr>
                <p:sp>
                  <p:nvSpPr>
                    <p:cNvPr id="149" name="Oval 103"/>
                    <p:cNvSpPr/>
                    <p:nvPr/>
                  </p:nvSpPr>
                  <p:spPr bwMode="auto">
                    <a:xfrm rot="5400000">
                      <a:off x="3484160" y="1975007"/>
                      <a:ext cx="790560" cy="821275"/>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150" name="Picture 10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3665279" y="2137895"/>
                      <a:ext cx="469139" cy="470942"/>
                    </a:xfrm>
                    <a:prstGeom prst="rect">
                      <a:avLst/>
                    </a:prstGeom>
                    <a:grpFill/>
                    <a:ln>
                      <a:noFill/>
                    </a:ln>
                  </p:spPr>
                </p:pic>
                <p:pic>
                  <p:nvPicPr>
                    <p:cNvPr id="151" name="Picture 4"/>
                    <p:cNvPicPr>
                      <a:picLocks noChangeAspect="1" noChangeArrowheads="1"/>
                    </p:cNvPicPr>
                    <p:nvPr/>
                  </p:nvPicPr>
                  <p:blipFill>
                    <a:blip r:embed="rId5" cstate="print">
                      <a:duotone>
                        <a:srgbClr val="5B9BD5">
                          <a:shade val="45000"/>
                          <a:satMod val="135000"/>
                        </a:srgbClr>
                        <a:prstClr val="white"/>
                      </a:duotone>
                      <a:lum bright="30000"/>
                    </a:blip>
                    <a:srcRect/>
                    <a:stretch>
                      <a:fillRect/>
                    </a:stretch>
                  </p:blipFill>
                  <p:spPr bwMode="auto">
                    <a:xfrm rot="5400000">
                      <a:off x="3518419" y="2232995"/>
                      <a:ext cx="404534" cy="332474"/>
                    </a:xfrm>
                    <a:prstGeom prst="rect">
                      <a:avLst/>
                    </a:prstGeom>
                    <a:grpFill/>
                    <a:ln>
                      <a:noFill/>
                    </a:ln>
                    <a:effectLst/>
                  </p:spPr>
                </p:pic>
              </p:grpSp>
            </p:grpSp>
            <p:grpSp>
              <p:nvGrpSpPr>
                <p:cNvPr id="128" name="Group 121"/>
                <p:cNvGrpSpPr/>
                <p:nvPr/>
              </p:nvGrpSpPr>
              <p:grpSpPr>
                <a:xfrm>
                  <a:off x="2837015" y="1783757"/>
                  <a:ext cx="798523" cy="721071"/>
                  <a:chOff x="2188784" y="1446007"/>
                  <a:chExt cx="798523" cy="721071"/>
                </a:xfrm>
              </p:grpSpPr>
              <p:sp>
                <p:nvSpPr>
                  <p:cNvPr id="141" name="TextBox 9"/>
                  <p:cNvSpPr txBox="1">
                    <a:spLocks noChangeArrowheads="1"/>
                  </p:cNvSpPr>
                  <p:nvPr/>
                </p:nvSpPr>
                <p:spPr bwMode="auto">
                  <a:xfrm>
                    <a:off x="2188784" y="1446007"/>
                    <a:ext cx="798523" cy="329131"/>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网上银行盗刷卡</a:t>
                    </a:r>
                  </a:p>
                </p:txBody>
              </p:sp>
              <p:grpSp>
                <p:nvGrpSpPr>
                  <p:cNvPr id="142" name="组 67"/>
                  <p:cNvGrpSpPr/>
                  <p:nvPr/>
                </p:nvGrpSpPr>
                <p:grpSpPr>
                  <a:xfrm>
                    <a:off x="2341361" y="1783316"/>
                    <a:ext cx="506816" cy="383762"/>
                    <a:chOff x="2700818" y="1515115"/>
                    <a:chExt cx="823664" cy="788274"/>
                  </a:xfrm>
                  <a:solidFill>
                    <a:schemeClr val="accent1">
                      <a:lumMod val="75000"/>
                    </a:schemeClr>
                  </a:solidFill>
                </p:grpSpPr>
                <p:sp>
                  <p:nvSpPr>
                    <p:cNvPr id="143" name="Oval 110"/>
                    <p:cNvSpPr/>
                    <p:nvPr/>
                  </p:nvSpPr>
                  <p:spPr bwMode="auto">
                    <a:xfrm rot="5400000">
                      <a:off x="2718513" y="1497420"/>
                      <a:ext cx="788274" cy="823664"/>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grpSp>
                  <p:nvGrpSpPr>
                    <p:cNvPr id="144" name="Group 124"/>
                    <p:cNvGrpSpPr/>
                    <p:nvPr/>
                  </p:nvGrpSpPr>
                  <p:grpSpPr bwMode="auto">
                    <a:xfrm rot="5400000">
                      <a:off x="2847991" y="1661400"/>
                      <a:ext cx="539270" cy="463942"/>
                      <a:chOff x="-2435787" y="4350913"/>
                      <a:chExt cx="702709" cy="579072"/>
                    </a:xfrm>
                    <a:grpFill/>
                  </p:grpSpPr>
                  <p:pic>
                    <p:nvPicPr>
                      <p:cNvPr id="145" name="Picture 12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5787" y="4379942"/>
                        <a:ext cx="469354" cy="548596"/>
                      </a:xfrm>
                      <a:prstGeom prst="rect">
                        <a:avLst/>
                      </a:prstGeom>
                      <a:grpFill/>
                      <a:ln>
                        <a:noFill/>
                      </a:ln>
                    </p:spPr>
                  </p:pic>
                  <p:pic>
                    <p:nvPicPr>
                      <p:cNvPr id="146" name="Picture 12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74426" y="4350913"/>
                        <a:ext cx="341348" cy="579072"/>
                      </a:xfrm>
                      <a:prstGeom prst="rect">
                        <a:avLst/>
                      </a:prstGeom>
                      <a:grpFill/>
                      <a:ln>
                        <a:noFill/>
                      </a:ln>
                    </p:spPr>
                  </p:pic>
                </p:grpSp>
              </p:grpSp>
            </p:grpSp>
            <p:grpSp>
              <p:nvGrpSpPr>
                <p:cNvPr id="129" name="组 72"/>
                <p:cNvGrpSpPr/>
                <p:nvPr/>
              </p:nvGrpSpPr>
              <p:grpSpPr>
                <a:xfrm>
                  <a:off x="2357156" y="1157693"/>
                  <a:ext cx="525066" cy="399030"/>
                  <a:chOff x="1976661" y="1990366"/>
                  <a:chExt cx="823662" cy="790561"/>
                </a:xfrm>
                <a:solidFill>
                  <a:srgbClr val="2E75B6"/>
                </a:solidFill>
              </p:grpSpPr>
              <p:sp>
                <p:nvSpPr>
                  <p:cNvPr id="138" name="Oval 101"/>
                  <p:cNvSpPr/>
                  <p:nvPr/>
                </p:nvSpPr>
                <p:spPr bwMode="auto">
                  <a:xfrm rot="5400000">
                    <a:off x="1993211" y="1973816"/>
                    <a:ext cx="790561" cy="823662"/>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139" name="Picture 13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2108032" y="2081071"/>
                    <a:ext cx="575388" cy="600708"/>
                  </a:xfrm>
                  <a:prstGeom prst="rect">
                    <a:avLst/>
                  </a:prstGeom>
                  <a:grpFill/>
                  <a:ln>
                    <a:noFill/>
                  </a:ln>
                </p:spPr>
              </p:pic>
              <p:pic>
                <p:nvPicPr>
                  <p:cNvPr id="140" name="Picture 2"/>
                  <p:cNvPicPr>
                    <a:picLocks noChangeAspect="1" noChangeArrowheads="1"/>
                  </p:cNvPicPr>
                  <p:nvPr/>
                </p:nvPicPr>
                <p:blipFill>
                  <a:blip r:embed="rId12" cstate="print">
                    <a:duotone>
                      <a:srgbClr val="5B9BD5">
                        <a:shade val="45000"/>
                        <a:satMod val="135000"/>
                      </a:srgbClr>
                      <a:prstClr val="white"/>
                    </a:duotone>
                    <a:lum bright="30000"/>
                  </a:blip>
                  <a:srcRect/>
                  <a:stretch>
                    <a:fillRect/>
                  </a:stretch>
                </p:blipFill>
                <p:spPr bwMode="auto">
                  <a:xfrm rot="5400000">
                    <a:off x="2046117" y="2335880"/>
                    <a:ext cx="682676" cy="110867"/>
                  </a:xfrm>
                  <a:prstGeom prst="rect">
                    <a:avLst/>
                  </a:prstGeom>
                  <a:grpFill/>
                  <a:ln>
                    <a:noFill/>
                  </a:ln>
                </p:spPr>
              </p:pic>
            </p:grpSp>
            <p:grpSp>
              <p:nvGrpSpPr>
                <p:cNvPr id="130" name="Group 120"/>
                <p:cNvGrpSpPr/>
                <p:nvPr/>
              </p:nvGrpSpPr>
              <p:grpSpPr>
                <a:xfrm>
                  <a:off x="1800754" y="1818887"/>
                  <a:ext cx="550470" cy="711347"/>
                  <a:chOff x="1774030" y="2305245"/>
                  <a:chExt cx="550470" cy="711347"/>
                </a:xfrm>
              </p:grpSpPr>
              <p:sp>
                <p:nvSpPr>
                  <p:cNvPr id="131" name="TextBox 9"/>
                  <p:cNvSpPr txBox="1">
                    <a:spLocks noChangeArrowheads="1"/>
                  </p:cNvSpPr>
                  <p:nvPr/>
                </p:nvSpPr>
                <p:spPr bwMode="auto">
                  <a:xfrm>
                    <a:off x="1774030" y="2305245"/>
                    <a:ext cx="550470" cy="329131"/>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电信诈骗转账</a:t>
                    </a:r>
                  </a:p>
                </p:txBody>
              </p:sp>
              <p:grpSp>
                <p:nvGrpSpPr>
                  <p:cNvPr id="132" name="组 76"/>
                  <p:cNvGrpSpPr/>
                  <p:nvPr/>
                </p:nvGrpSpPr>
                <p:grpSpPr>
                  <a:xfrm>
                    <a:off x="1787910" y="2626639"/>
                    <a:ext cx="513073" cy="389953"/>
                    <a:chOff x="1213360" y="1602824"/>
                    <a:chExt cx="791026" cy="759174"/>
                  </a:xfrm>
                  <a:solidFill>
                    <a:srgbClr val="2E75B6"/>
                  </a:solidFill>
                </p:grpSpPr>
                <p:sp>
                  <p:nvSpPr>
                    <p:cNvPr id="133" name="Oval 111"/>
                    <p:cNvSpPr>
                      <a:spLocks noChangeAspect="1"/>
                    </p:cNvSpPr>
                    <p:nvPr/>
                  </p:nvSpPr>
                  <p:spPr bwMode="auto">
                    <a:xfrm rot="5400000">
                      <a:off x="1229286" y="1586898"/>
                      <a:ext cx="759174" cy="791026"/>
                    </a:xfrm>
                    <a:prstGeom prst="rect">
                      <a:avLst/>
                    </a:prstGeom>
                    <a:grp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grpSp>
                  <p:nvGrpSpPr>
                    <p:cNvPr id="134" name="组 78"/>
                    <p:cNvGrpSpPr/>
                    <p:nvPr/>
                  </p:nvGrpSpPr>
                  <p:grpSpPr>
                    <a:xfrm>
                      <a:off x="1317958" y="1726817"/>
                      <a:ext cx="554460" cy="619113"/>
                      <a:chOff x="1317958" y="1726817"/>
                      <a:chExt cx="554460" cy="619113"/>
                    </a:xfrm>
                    <a:grpFill/>
                  </p:grpSpPr>
                  <p:pic>
                    <p:nvPicPr>
                      <p:cNvPr id="136" name="Picture 4"/>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rot="5400000">
                        <a:off x="1321888" y="1722887"/>
                        <a:ext cx="546599" cy="554460"/>
                      </a:xfrm>
                      <a:prstGeom prst="rect">
                        <a:avLst/>
                      </a:prstGeom>
                      <a:grpFill/>
                      <a:ln>
                        <a:noFill/>
                      </a:ln>
                    </p:spPr>
                  </p:pic>
                  <p:pic>
                    <p:nvPicPr>
                      <p:cNvPr id="137" name="Picture 12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5400000">
                        <a:off x="1449208" y="2054572"/>
                        <a:ext cx="285086" cy="297629"/>
                      </a:xfrm>
                      <a:prstGeom prst="rect">
                        <a:avLst/>
                      </a:prstGeom>
                      <a:grpFill/>
                      <a:ln>
                        <a:noFill/>
                      </a:ln>
                    </p:spPr>
                  </p:pic>
                </p:grpSp>
                <p:pic>
                  <p:nvPicPr>
                    <p:cNvPr id="135" name="图片 1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94778" y="1792804"/>
                      <a:ext cx="422181" cy="408987"/>
                    </a:xfrm>
                    <a:prstGeom prst="rect">
                      <a:avLst/>
                    </a:prstGeom>
                    <a:grpFill/>
                  </p:spPr>
                </p:pic>
              </p:grpSp>
            </p:grpSp>
          </p:grpSp>
          <p:sp>
            <p:nvSpPr>
              <p:cNvPr id="64" name="TextBox 9"/>
              <p:cNvSpPr txBox="1">
                <a:spLocks noChangeArrowheads="1"/>
              </p:cNvSpPr>
              <p:nvPr/>
            </p:nvSpPr>
            <p:spPr bwMode="auto">
              <a:xfrm>
                <a:off x="3486052" y="3051691"/>
                <a:ext cx="796939"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交易日志</a:t>
                </a:r>
              </a:p>
            </p:txBody>
          </p:sp>
          <p:sp>
            <p:nvSpPr>
              <p:cNvPr id="65" name="TextBox 9"/>
              <p:cNvSpPr txBox="1">
                <a:spLocks noChangeArrowheads="1"/>
              </p:cNvSpPr>
              <p:nvPr/>
            </p:nvSpPr>
            <p:spPr bwMode="auto">
              <a:xfrm>
                <a:off x="1151062" y="3034307"/>
                <a:ext cx="1024212"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行外账户信息</a:t>
                </a:r>
              </a:p>
            </p:txBody>
          </p:sp>
          <p:grpSp>
            <p:nvGrpSpPr>
              <p:cNvPr id="66" name="组 18"/>
              <p:cNvGrpSpPr/>
              <p:nvPr/>
            </p:nvGrpSpPr>
            <p:grpSpPr>
              <a:xfrm>
                <a:off x="1310568" y="3220502"/>
                <a:ext cx="532929" cy="384296"/>
                <a:chOff x="3434458" y="4497106"/>
                <a:chExt cx="823664" cy="664313"/>
              </a:xfrm>
            </p:grpSpPr>
            <p:sp>
              <p:nvSpPr>
                <p:cNvPr id="117" name="Oval 109"/>
                <p:cNvSpPr/>
                <p:nvPr/>
              </p:nvSpPr>
              <p:spPr bwMode="auto">
                <a:xfrm rot="16200000">
                  <a:off x="3514133" y="4417431"/>
                  <a:ext cx="664313" cy="823664"/>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grpSp>
              <p:nvGrpSpPr>
                <p:cNvPr id="118" name="Group 112"/>
                <p:cNvGrpSpPr/>
                <p:nvPr/>
              </p:nvGrpSpPr>
              <p:grpSpPr bwMode="auto">
                <a:xfrm rot="16200000">
                  <a:off x="3555912" y="4617757"/>
                  <a:ext cx="593772" cy="425212"/>
                  <a:chOff x="-893737" y="1985308"/>
                  <a:chExt cx="629786" cy="449946"/>
                </a:xfrm>
              </p:grpSpPr>
              <p:pic>
                <p:nvPicPr>
                  <p:cNvPr id="119" name="Picture 1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79187" y="1992703"/>
                    <a:ext cx="415236" cy="316778"/>
                  </a:xfrm>
                  <a:prstGeom prst="rect">
                    <a:avLst/>
                  </a:prstGeom>
                  <a:noFill/>
                  <a:ln>
                    <a:noFill/>
                  </a:ln>
                </p:spPr>
              </p:pic>
              <p:pic>
                <p:nvPicPr>
                  <p:cNvPr id="120" name="Picture 1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3737" y="2118476"/>
                    <a:ext cx="415236" cy="316778"/>
                  </a:xfrm>
                  <a:prstGeom prst="rect">
                    <a:avLst/>
                  </a:prstGeom>
                  <a:noFill/>
                  <a:ln>
                    <a:noFill/>
                  </a:ln>
                </p:spPr>
              </p:pic>
              <p:pic>
                <p:nvPicPr>
                  <p:cNvPr id="121" name="Picture 1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12355" y="1985308"/>
                    <a:ext cx="415236" cy="316778"/>
                  </a:xfrm>
                  <a:prstGeom prst="rect">
                    <a:avLst/>
                  </a:prstGeom>
                  <a:noFill/>
                  <a:ln>
                    <a:noFill/>
                  </a:ln>
                </p:spPr>
              </p:pic>
            </p:grpSp>
          </p:grpSp>
          <p:grpSp>
            <p:nvGrpSpPr>
              <p:cNvPr id="67" name="组 17"/>
              <p:cNvGrpSpPr/>
              <p:nvPr/>
            </p:nvGrpSpPr>
            <p:grpSpPr>
              <a:xfrm>
                <a:off x="3626371" y="3239211"/>
                <a:ext cx="506146" cy="365152"/>
                <a:chOff x="4183055" y="4118815"/>
                <a:chExt cx="823662" cy="662393"/>
              </a:xfrm>
            </p:grpSpPr>
            <p:sp>
              <p:nvSpPr>
                <p:cNvPr id="115" name="Oval 108"/>
                <p:cNvSpPr/>
                <p:nvPr/>
              </p:nvSpPr>
              <p:spPr bwMode="auto">
                <a:xfrm rot="16200000">
                  <a:off x="4263689" y="4038181"/>
                  <a:ext cx="662393" cy="823662"/>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116" name="Picture 1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341381" y="4282951"/>
                  <a:ext cx="467259" cy="353103"/>
                </a:xfrm>
                <a:prstGeom prst="rect">
                  <a:avLst/>
                </a:prstGeom>
                <a:noFill/>
                <a:ln>
                  <a:noFill/>
                </a:ln>
              </p:spPr>
            </p:pic>
          </p:grpSp>
          <p:grpSp>
            <p:nvGrpSpPr>
              <p:cNvPr id="68" name="Group 139"/>
              <p:cNvGrpSpPr/>
              <p:nvPr/>
            </p:nvGrpSpPr>
            <p:grpSpPr>
              <a:xfrm>
                <a:off x="4364058" y="3032437"/>
                <a:ext cx="1006975" cy="576086"/>
                <a:chOff x="5039608" y="2059717"/>
                <a:chExt cx="1006975" cy="576086"/>
              </a:xfrm>
            </p:grpSpPr>
            <p:sp>
              <p:nvSpPr>
                <p:cNvPr id="110" name="TextBox 9"/>
                <p:cNvSpPr txBox="1">
                  <a:spLocks noChangeArrowheads="1"/>
                </p:cNvSpPr>
                <p:nvPr/>
              </p:nvSpPr>
              <p:spPr bwMode="auto">
                <a:xfrm>
                  <a:off x="5039608" y="2059717"/>
                  <a:ext cx="1006975"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木马库病毒</a:t>
                  </a:r>
                </a:p>
              </p:txBody>
            </p:sp>
            <p:grpSp>
              <p:nvGrpSpPr>
                <p:cNvPr id="111" name="组 16"/>
                <p:cNvGrpSpPr/>
                <p:nvPr/>
              </p:nvGrpSpPr>
              <p:grpSpPr>
                <a:xfrm>
                  <a:off x="5293742" y="2275613"/>
                  <a:ext cx="499791" cy="360190"/>
                  <a:chOff x="4965473" y="4481405"/>
                  <a:chExt cx="823664" cy="662393"/>
                </a:xfrm>
              </p:grpSpPr>
              <p:sp>
                <p:nvSpPr>
                  <p:cNvPr id="112" name="Oval 105"/>
                  <p:cNvSpPr/>
                  <p:nvPr/>
                </p:nvSpPr>
                <p:spPr bwMode="auto">
                  <a:xfrm rot="16200000">
                    <a:off x="5046108" y="4400770"/>
                    <a:ext cx="662393" cy="823664"/>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113" name="Picture 10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180162" y="4624771"/>
                    <a:ext cx="374281" cy="412692"/>
                  </a:xfrm>
                  <a:prstGeom prst="rect">
                    <a:avLst/>
                  </a:prstGeom>
                  <a:noFill/>
                  <a:ln>
                    <a:noFill/>
                  </a:ln>
                </p:spPr>
              </p:pic>
              <p:pic>
                <p:nvPicPr>
                  <p:cNvPr id="114" name="Picture 4"/>
                  <p:cNvPicPr>
                    <a:picLocks noChangeAspect="1" noChangeArrowheads="1"/>
                  </p:cNvPicPr>
                  <p:nvPr/>
                </p:nvPicPr>
                <p:blipFill>
                  <a:blip r:embed="rId5" cstate="print">
                    <a:duotone>
                      <a:srgbClr val="5B9BD5">
                        <a:shade val="45000"/>
                        <a:satMod val="135000"/>
                      </a:srgbClr>
                      <a:prstClr val="white"/>
                    </a:duotone>
                    <a:lum bright="30000"/>
                  </a:blip>
                  <a:srcRect/>
                  <a:stretch>
                    <a:fillRect/>
                  </a:stretch>
                </p:blipFill>
                <p:spPr bwMode="auto">
                  <a:xfrm rot="16200000">
                    <a:off x="5351405" y="4622867"/>
                    <a:ext cx="339933" cy="332474"/>
                  </a:xfrm>
                  <a:prstGeom prst="rect">
                    <a:avLst/>
                  </a:prstGeom>
                  <a:noFill/>
                  <a:ln>
                    <a:noFill/>
                  </a:ln>
                  <a:effectLst/>
                </p:spPr>
              </p:pic>
            </p:grpSp>
          </p:grpSp>
          <p:grpSp>
            <p:nvGrpSpPr>
              <p:cNvPr id="69" name="Group 138"/>
              <p:cNvGrpSpPr/>
              <p:nvPr/>
            </p:nvGrpSpPr>
            <p:grpSpPr>
              <a:xfrm>
                <a:off x="2309449" y="3045909"/>
                <a:ext cx="906172" cy="536586"/>
                <a:chOff x="6119554" y="2424448"/>
                <a:chExt cx="906172" cy="536586"/>
              </a:xfrm>
            </p:grpSpPr>
            <p:sp>
              <p:nvSpPr>
                <p:cNvPr id="101" name="TextBox 9"/>
                <p:cNvSpPr txBox="1">
                  <a:spLocks noChangeArrowheads="1"/>
                </p:cNvSpPr>
                <p:nvPr/>
              </p:nvSpPr>
              <p:spPr bwMode="auto">
                <a:xfrm>
                  <a:off x="6119554" y="2424448"/>
                  <a:ext cx="906172"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风险设备信息</a:t>
                  </a:r>
                </a:p>
              </p:txBody>
            </p:sp>
            <p:grpSp>
              <p:nvGrpSpPr>
                <p:cNvPr id="102" name="组 13"/>
                <p:cNvGrpSpPr/>
                <p:nvPr/>
              </p:nvGrpSpPr>
              <p:grpSpPr>
                <a:xfrm>
                  <a:off x="6303199" y="2615380"/>
                  <a:ext cx="505239" cy="345654"/>
                  <a:chOff x="2627181" y="4134517"/>
                  <a:chExt cx="823662" cy="664313"/>
                </a:xfrm>
              </p:grpSpPr>
              <p:grpSp>
                <p:nvGrpSpPr>
                  <p:cNvPr id="103" name="组 12"/>
                  <p:cNvGrpSpPr/>
                  <p:nvPr/>
                </p:nvGrpSpPr>
                <p:grpSpPr>
                  <a:xfrm>
                    <a:off x="2627181" y="4134517"/>
                    <a:ext cx="823662" cy="664313"/>
                    <a:chOff x="2627181" y="4134517"/>
                    <a:chExt cx="823662" cy="664313"/>
                  </a:xfrm>
                </p:grpSpPr>
                <p:sp>
                  <p:nvSpPr>
                    <p:cNvPr id="105" name="Oval 106"/>
                    <p:cNvSpPr/>
                    <p:nvPr/>
                  </p:nvSpPr>
                  <p:spPr bwMode="auto">
                    <a:xfrm rot="16200000">
                      <a:off x="2706855" y="4054843"/>
                      <a:ext cx="664313" cy="823662"/>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sp>
                  <p:nvSpPr>
                    <p:cNvPr id="106" name="Cloud"/>
                    <p:cNvSpPr>
                      <a:spLocks noChangeAspect="1" noEditPoints="1" noChangeArrowheads="1"/>
                    </p:cNvSpPr>
                    <p:nvPr/>
                  </p:nvSpPr>
                  <p:spPr bwMode="auto">
                    <a:xfrm rot="16200000">
                      <a:off x="2934575" y="4204848"/>
                      <a:ext cx="398381" cy="35434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ysClr val="window" lastClr="FFFFFF"/>
                    </a:solidFill>
                    <a:ln>
                      <a:noFill/>
                    </a:ln>
                  </p:spPr>
                  <p:txBody>
                    <a:bodyPr/>
                    <a:lstStyle/>
                    <a:p>
                      <a:pPr>
                        <a:defRPr/>
                      </a:pPr>
                      <a:endParaRPr lang="zh-CN" altLang="en-US" sz="1800" b="1" kern="0">
                        <a:solidFill>
                          <a:schemeClr val="bg1"/>
                        </a:solidFill>
                        <a:latin typeface="微软雅黑" panose="020B0503020204020204" pitchFamily="34" charset="-122"/>
                        <a:ea typeface="微软雅黑" panose="020B0503020204020204" pitchFamily="34" charset="-122"/>
                      </a:endParaRPr>
                    </a:p>
                  </p:txBody>
                </p:sp>
                <p:grpSp>
                  <p:nvGrpSpPr>
                    <p:cNvPr id="107" name="Group 119"/>
                    <p:cNvGrpSpPr/>
                    <p:nvPr/>
                  </p:nvGrpSpPr>
                  <p:grpSpPr bwMode="auto">
                    <a:xfrm rot="16200000">
                      <a:off x="2796254" y="4444576"/>
                      <a:ext cx="262392" cy="286511"/>
                      <a:chOff x="10672879" y="819825"/>
                      <a:chExt cx="269050" cy="236462"/>
                    </a:xfrm>
                  </p:grpSpPr>
                  <p:pic>
                    <p:nvPicPr>
                      <p:cNvPr id="108" name="Picture 120"/>
                      <p:cNvPicPr>
                        <a:picLocks noChangeAspect="1"/>
                      </p:cNvPicPr>
                      <p:nvPr/>
                    </p:nvPicPr>
                    <p:blipFill>
                      <a:blip r:embed="rId6" cstate="print">
                        <a:extLst>
                          <a:ext uri="{28A0092B-C50C-407E-A947-70E740481C1C}">
                            <a14:useLocalDpi xmlns:a14="http://schemas.microsoft.com/office/drawing/2010/main" val="0"/>
                          </a:ext>
                        </a:extLst>
                      </a:blip>
                      <a:srcRect l="67438" t="-2420" b="2"/>
                      <a:stretch>
                        <a:fillRect/>
                      </a:stretch>
                    </p:blipFill>
                    <p:spPr bwMode="auto">
                      <a:xfrm>
                        <a:off x="10672879" y="819825"/>
                        <a:ext cx="123602" cy="236462"/>
                      </a:xfrm>
                      <a:prstGeom prst="rect">
                        <a:avLst/>
                      </a:prstGeom>
                      <a:noFill/>
                      <a:ln>
                        <a:noFill/>
                      </a:ln>
                    </p:spPr>
                  </p:pic>
                  <p:pic>
                    <p:nvPicPr>
                      <p:cNvPr id="109" name="Picture 121"/>
                      <p:cNvPicPr>
                        <a:picLocks noChangeAspect="1"/>
                      </p:cNvPicPr>
                      <p:nvPr/>
                    </p:nvPicPr>
                    <p:blipFill>
                      <a:blip r:embed="rId7" cstate="print">
                        <a:extLst>
                          <a:ext uri="{28A0092B-C50C-407E-A947-70E740481C1C}">
                            <a14:useLocalDpi xmlns:a14="http://schemas.microsoft.com/office/drawing/2010/main" val="0"/>
                          </a:ext>
                        </a:extLst>
                      </a:blip>
                      <a:srcRect r="66789"/>
                      <a:stretch>
                        <a:fillRect/>
                      </a:stretch>
                    </p:blipFill>
                    <p:spPr bwMode="auto">
                      <a:xfrm>
                        <a:off x="10815871" y="825413"/>
                        <a:ext cx="126058" cy="230874"/>
                      </a:xfrm>
                      <a:prstGeom prst="rect">
                        <a:avLst/>
                      </a:prstGeom>
                      <a:noFill/>
                      <a:ln>
                        <a:noFill/>
                      </a:ln>
                    </p:spPr>
                  </p:pic>
                </p:grpSp>
              </p:grpSp>
              <p:pic>
                <p:nvPicPr>
                  <p:cNvPr id="104" name="Picture 4"/>
                  <p:cNvPicPr>
                    <a:picLocks noChangeAspect="1" noChangeArrowheads="1"/>
                  </p:cNvPicPr>
                  <p:nvPr/>
                </p:nvPicPr>
                <p:blipFill>
                  <a:blip r:embed="rId5" cstate="print">
                    <a:duotone>
                      <a:srgbClr val="5B9BD5">
                        <a:shade val="45000"/>
                        <a:satMod val="135000"/>
                      </a:srgbClr>
                      <a:prstClr val="white"/>
                    </a:duotone>
                    <a:lum bright="30000"/>
                  </a:blip>
                  <a:srcRect/>
                  <a:stretch>
                    <a:fillRect/>
                  </a:stretch>
                </p:blipFill>
                <p:spPr bwMode="auto">
                  <a:xfrm rot="16200000">
                    <a:off x="2957096" y="4300425"/>
                    <a:ext cx="339933" cy="332474"/>
                  </a:xfrm>
                  <a:prstGeom prst="rect">
                    <a:avLst/>
                  </a:prstGeom>
                  <a:noFill/>
                  <a:ln>
                    <a:noFill/>
                  </a:ln>
                  <a:effectLst/>
                </p:spPr>
              </p:pic>
            </p:grpSp>
          </p:grpSp>
          <p:grpSp>
            <p:nvGrpSpPr>
              <p:cNvPr id="70" name="Group 141"/>
              <p:cNvGrpSpPr/>
              <p:nvPr/>
            </p:nvGrpSpPr>
            <p:grpSpPr>
              <a:xfrm>
                <a:off x="1513234" y="3789898"/>
                <a:ext cx="1256525" cy="548153"/>
                <a:chOff x="5809735" y="3600757"/>
                <a:chExt cx="1256525" cy="548153"/>
              </a:xfrm>
            </p:grpSpPr>
            <p:sp>
              <p:nvSpPr>
                <p:cNvPr id="96" name="TextBox 9"/>
                <p:cNvSpPr txBox="1">
                  <a:spLocks noChangeArrowheads="1"/>
                </p:cNvSpPr>
                <p:nvPr/>
              </p:nvSpPr>
              <p:spPr bwMode="auto">
                <a:xfrm>
                  <a:off x="5809735" y="3600757"/>
                  <a:ext cx="1256525"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来自运营商信息</a:t>
                  </a:r>
                </a:p>
              </p:txBody>
            </p:sp>
            <p:grpSp>
              <p:nvGrpSpPr>
                <p:cNvPr id="97" name="组 15"/>
                <p:cNvGrpSpPr/>
                <p:nvPr/>
              </p:nvGrpSpPr>
              <p:grpSpPr>
                <a:xfrm>
                  <a:off x="6194594" y="3803256"/>
                  <a:ext cx="511594" cy="345654"/>
                  <a:chOff x="5703189" y="4080128"/>
                  <a:chExt cx="821275" cy="664313"/>
                </a:xfrm>
              </p:grpSpPr>
              <p:sp>
                <p:nvSpPr>
                  <p:cNvPr id="98" name="Oval 103"/>
                  <p:cNvSpPr/>
                  <p:nvPr/>
                </p:nvSpPr>
                <p:spPr bwMode="auto">
                  <a:xfrm rot="16200000">
                    <a:off x="5781670" y="4001647"/>
                    <a:ext cx="664313" cy="821275"/>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99" name="Picture 10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5896310" y="4187132"/>
                    <a:ext cx="394220" cy="470942"/>
                  </a:xfrm>
                  <a:prstGeom prst="rect">
                    <a:avLst/>
                  </a:prstGeom>
                  <a:noFill/>
                  <a:ln>
                    <a:noFill/>
                  </a:ln>
                </p:spPr>
              </p:pic>
              <p:pic>
                <p:nvPicPr>
                  <p:cNvPr id="100" name="Picture 4"/>
                  <p:cNvPicPr>
                    <a:picLocks noChangeAspect="1" noChangeArrowheads="1"/>
                  </p:cNvPicPr>
                  <p:nvPr/>
                </p:nvPicPr>
                <p:blipFill>
                  <a:blip r:embed="rId5" cstate="print">
                    <a:duotone>
                      <a:srgbClr val="5B9BD5">
                        <a:shade val="45000"/>
                        <a:satMod val="135000"/>
                      </a:srgbClr>
                      <a:prstClr val="white"/>
                    </a:duotone>
                    <a:lum bright="30000"/>
                  </a:blip>
                  <a:srcRect/>
                  <a:stretch>
                    <a:fillRect/>
                  </a:stretch>
                </p:blipFill>
                <p:spPr bwMode="auto">
                  <a:xfrm rot="16200000">
                    <a:off x="6102614" y="4234628"/>
                    <a:ext cx="339933" cy="332474"/>
                  </a:xfrm>
                  <a:prstGeom prst="rect">
                    <a:avLst/>
                  </a:prstGeom>
                  <a:noFill/>
                  <a:ln>
                    <a:noFill/>
                  </a:ln>
                  <a:effectLst/>
                </p:spPr>
              </p:pic>
            </p:grpSp>
          </p:grpSp>
          <p:grpSp>
            <p:nvGrpSpPr>
              <p:cNvPr id="71" name="Group 140"/>
              <p:cNvGrpSpPr/>
              <p:nvPr/>
            </p:nvGrpSpPr>
            <p:grpSpPr>
              <a:xfrm>
                <a:off x="4012770" y="3796791"/>
                <a:ext cx="1270035" cy="571039"/>
                <a:chOff x="6174534" y="3013211"/>
                <a:chExt cx="1270035" cy="571039"/>
              </a:xfrm>
            </p:grpSpPr>
            <p:sp>
              <p:nvSpPr>
                <p:cNvPr id="90" name="TextBox 9"/>
                <p:cNvSpPr txBox="1">
                  <a:spLocks noChangeArrowheads="1"/>
                </p:cNvSpPr>
                <p:nvPr/>
              </p:nvSpPr>
              <p:spPr bwMode="auto">
                <a:xfrm>
                  <a:off x="6174534" y="3013211"/>
                  <a:ext cx="1270035"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公检法账户黑名单</a:t>
                  </a:r>
                </a:p>
              </p:txBody>
            </p:sp>
            <p:grpSp>
              <p:nvGrpSpPr>
                <p:cNvPr id="91" name="组 14"/>
                <p:cNvGrpSpPr/>
                <p:nvPr/>
              </p:nvGrpSpPr>
              <p:grpSpPr>
                <a:xfrm>
                  <a:off x="6457912" y="3214489"/>
                  <a:ext cx="512501" cy="369761"/>
                  <a:chOff x="6468786" y="4481405"/>
                  <a:chExt cx="823664" cy="662393"/>
                </a:xfrm>
              </p:grpSpPr>
              <p:sp>
                <p:nvSpPr>
                  <p:cNvPr id="92" name="Oval 110"/>
                  <p:cNvSpPr/>
                  <p:nvPr/>
                </p:nvSpPr>
                <p:spPr bwMode="auto">
                  <a:xfrm rot="16200000">
                    <a:off x="6549421" y="4400770"/>
                    <a:ext cx="662393" cy="823664"/>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grpSp>
                <p:nvGrpSpPr>
                  <p:cNvPr id="93" name="Group 124"/>
                  <p:cNvGrpSpPr/>
                  <p:nvPr/>
                </p:nvGrpSpPr>
                <p:grpSpPr bwMode="auto">
                  <a:xfrm rot="16200000">
                    <a:off x="6649064" y="4593972"/>
                    <a:ext cx="453153" cy="463943"/>
                    <a:chOff x="-2435787" y="4350913"/>
                    <a:chExt cx="702709" cy="579072"/>
                  </a:xfrm>
                </p:grpSpPr>
                <p:pic>
                  <p:nvPicPr>
                    <p:cNvPr id="94" name="Picture 12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5787" y="4379944"/>
                      <a:ext cx="469353" cy="548595"/>
                    </a:xfrm>
                    <a:prstGeom prst="rect">
                      <a:avLst/>
                    </a:prstGeom>
                    <a:noFill/>
                    <a:ln>
                      <a:noFill/>
                    </a:ln>
                  </p:spPr>
                </p:pic>
                <p:pic>
                  <p:nvPicPr>
                    <p:cNvPr id="95" name="Picture 12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74426" y="4350913"/>
                      <a:ext cx="341348" cy="579072"/>
                    </a:xfrm>
                    <a:prstGeom prst="rect">
                      <a:avLst/>
                    </a:prstGeom>
                    <a:noFill/>
                    <a:ln>
                      <a:noFill/>
                    </a:ln>
                  </p:spPr>
                </p:pic>
              </p:grpSp>
            </p:grpSp>
          </p:grpSp>
          <p:grpSp>
            <p:nvGrpSpPr>
              <p:cNvPr id="72" name="Group 136"/>
              <p:cNvGrpSpPr/>
              <p:nvPr/>
            </p:nvGrpSpPr>
            <p:grpSpPr>
              <a:xfrm>
                <a:off x="3018915" y="3776247"/>
                <a:ext cx="899279" cy="593047"/>
                <a:chOff x="4518637" y="1641670"/>
                <a:chExt cx="899279" cy="593047"/>
              </a:xfrm>
            </p:grpSpPr>
            <p:sp>
              <p:nvSpPr>
                <p:cNvPr id="83" name="TextBox 9"/>
                <p:cNvSpPr txBox="1">
                  <a:spLocks noChangeArrowheads="1"/>
                </p:cNvSpPr>
                <p:nvPr/>
              </p:nvSpPr>
              <p:spPr bwMode="auto">
                <a:xfrm>
                  <a:off x="4518637" y="1641670"/>
                  <a:ext cx="899279"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风险</a:t>
                  </a:r>
                  <a:r>
                    <a:rPr lang="en-US" altLang="zh-CN" sz="1800" b="1" dirty="0">
                      <a:solidFill>
                        <a:schemeClr val="bg1"/>
                      </a:solidFill>
                      <a:latin typeface="微软雅黑" panose="020B0503020204020204" pitchFamily="34" charset="-122"/>
                      <a:ea typeface="微软雅黑" panose="020B0503020204020204" pitchFamily="34" charset="-122"/>
                    </a:rPr>
                    <a:t>IP</a:t>
                  </a:r>
                  <a:r>
                    <a:rPr lang="zh-CN" altLang="en-US" sz="1800" b="1" dirty="0">
                      <a:solidFill>
                        <a:schemeClr val="bg1"/>
                      </a:solidFill>
                      <a:latin typeface="微软雅黑" panose="020B0503020204020204" pitchFamily="34" charset="-122"/>
                      <a:ea typeface="微软雅黑" panose="020B0503020204020204" pitchFamily="34" charset="-122"/>
                    </a:rPr>
                    <a:t>信息</a:t>
                  </a:r>
                </a:p>
              </p:txBody>
            </p:sp>
            <p:grpSp>
              <p:nvGrpSpPr>
                <p:cNvPr id="84" name="组 8"/>
                <p:cNvGrpSpPr/>
                <p:nvPr/>
              </p:nvGrpSpPr>
              <p:grpSpPr>
                <a:xfrm>
                  <a:off x="4610398" y="1814615"/>
                  <a:ext cx="527482" cy="420102"/>
                  <a:chOff x="7989687" y="4381499"/>
                  <a:chExt cx="823664" cy="702283"/>
                </a:xfrm>
              </p:grpSpPr>
              <p:sp>
                <p:nvSpPr>
                  <p:cNvPr id="85" name="Oval 111"/>
                  <p:cNvSpPr/>
                  <p:nvPr/>
                </p:nvSpPr>
                <p:spPr bwMode="auto">
                  <a:xfrm rot="16200000">
                    <a:off x="8069362" y="4326784"/>
                    <a:ext cx="664313" cy="823664"/>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grpSp>
                <p:nvGrpSpPr>
                  <p:cNvPr id="86" name="Group 127"/>
                  <p:cNvGrpSpPr/>
                  <p:nvPr/>
                </p:nvGrpSpPr>
                <p:grpSpPr bwMode="auto">
                  <a:xfrm rot="16200000">
                    <a:off x="8067415" y="4408716"/>
                    <a:ext cx="702283" cy="647850"/>
                    <a:chOff x="7115175" y="1471140"/>
                    <a:chExt cx="835103" cy="620070"/>
                  </a:xfrm>
                </p:grpSpPr>
                <p:pic>
                  <p:nvPicPr>
                    <p:cNvPr id="87" name="Picture 4"/>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7115175" y="1471140"/>
                      <a:ext cx="638175" cy="620070"/>
                    </a:xfrm>
                    <a:prstGeom prst="rect">
                      <a:avLst/>
                    </a:prstGeom>
                    <a:noFill/>
                    <a:ln>
                      <a:noFill/>
                    </a:ln>
                  </p:spPr>
                </p:pic>
                <p:pic>
                  <p:nvPicPr>
                    <p:cNvPr id="88" name="Picture 12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93235" y="1662027"/>
                      <a:ext cx="257043" cy="257043"/>
                    </a:xfrm>
                    <a:prstGeom prst="rect">
                      <a:avLst/>
                    </a:prstGeom>
                    <a:noFill/>
                    <a:ln>
                      <a:noFill/>
                    </a:ln>
                  </p:spPr>
                </p:pic>
                <p:pic>
                  <p:nvPicPr>
                    <p:cNvPr id="89" name="Picture 130"/>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98067" y="1496310"/>
                      <a:ext cx="364296" cy="368908"/>
                    </a:xfrm>
                    <a:prstGeom prst="rect">
                      <a:avLst/>
                    </a:prstGeom>
                    <a:noFill/>
                    <a:ln>
                      <a:noFill/>
                    </a:ln>
                  </p:spPr>
                </p:pic>
              </p:grpSp>
            </p:grpSp>
          </p:grpSp>
          <p:grpSp>
            <p:nvGrpSpPr>
              <p:cNvPr id="73" name="Group 137"/>
              <p:cNvGrpSpPr/>
              <p:nvPr/>
            </p:nvGrpSpPr>
            <p:grpSpPr>
              <a:xfrm>
                <a:off x="747143" y="3775706"/>
                <a:ext cx="698535" cy="574509"/>
                <a:chOff x="5570574" y="2154508"/>
                <a:chExt cx="698535" cy="574509"/>
              </a:xfrm>
            </p:grpSpPr>
            <p:sp>
              <p:nvSpPr>
                <p:cNvPr id="78" name="TextBox 9"/>
                <p:cNvSpPr txBox="1">
                  <a:spLocks noChangeArrowheads="1"/>
                </p:cNvSpPr>
                <p:nvPr/>
              </p:nvSpPr>
              <p:spPr bwMode="auto">
                <a:xfrm>
                  <a:off x="5570574" y="2154508"/>
                  <a:ext cx="698535" cy="190279"/>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ctr">
                    <a:lnSpc>
                      <a:spcPct val="90000"/>
                    </a:lnSpc>
                    <a:spcBef>
                      <a:spcPts val="1200"/>
                    </a:spcBef>
                  </a:pPr>
                  <a:r>
                    <a:rPr lang="zh-CN" altLang="en-US" sz="1800" b="1" dirty="0">
                      <a:solidFill>
                        <a:schemeClr val="bg1"/>
                      </a:solidFill>
                      <a:latin typeface="微软雅黑" panose="020B0503020204020204" pitchFamily="34" charset="-122"/>
                      <a:ea typeface="微软雅黑" panose="020B0503020204020204" pitchFamily="34" charset="-122"/>
                    </a:rPr>
                    <a:t>投诉数据</a:t>
                  </a:r>
                </a:p>
              </p:txBody>
            </p:sp>
            <p:grpSp>
              <p:nvGrpSpPr>
                <p:cNvPr id="79" name="组 9"/>
                <p:cNvGrpSpPr/>
                <p:nvPr/>
              </p:nvGrpSpPr>
              <p:grpSpPr>
                <a:xfrm>
                  <a:off x="5638264" y="2364244"/>
                  <a:ext cx="536271" cy="364773"/>
                  <a:chOff x="7192945" y="4080128"/>
                  <a:chExt cx="935618" cy="667510"/>
                </a:xfrm>
              </p:grpSpPr>
              <p:sp>
                <p:nvSpPr>
                  <p:cNvPr id="80" name="Oval 101"/>
                  <p:cNvSpPr/>
                  <p:nvPr/>
                </p:nvSpPr>
                <p:spPr bwMode="auto">
                  <a:xfrm rot="16200000">
                    <a:off x="7326999" y="3946074"/>
                    <a:ext cx="667510" cy="935618"/>
                  </a:xfrm>
                  <a:prstGeom prst="rect">
                    <a:avLst/>
                  </a:prstGeom>
                  <a:solidFill>
                    <a:srgbClr val="44546A"/>
                  </a:solidFill>
                  <a:ln w="19050">
                    <a:solidFill>
                      <a:sysClr val="window" lastClr="FFFFFF"/>
                    </a:solidFill>
                  </a:ln>
                  <a:effectLst>
                    <a:outerShdw blurRad="63500" sx="102000" sy="102000" algn="ctr" rotWithShape="0">
                      <a:prstClr val="black">
                        <a:alpha val="40000"/>
                      </a:prstClr>
                    </a:outerShdw>
                  </a:effectLst>
                </p:spPr>
                <p:txBody>
                  <a:bodyPr/>
                  <a:lstStyle/>
                  <a:p>
                    <a:pPr>
                      <a:defRPr/>
                    </a:pPr>
                    <a:endParaRPr lang="zh-CN" altLang="zh-CN" sz="1800" b="1" kern="0">
                      <a:solidFill>
                        <a:schemeClr val="bg1"/>
                      </a:solidFill>
                      <a:latin typeface="微软雅黑" panose="020B0503020204020204" pitchFamily="34" charset="-122"/>
                      <a:ea typeface="微软雅黑" panose="020B0503020204020204" pitchFamily="34" charset="-122"/>
                    </a:endParaRPr>
                  </a:p>
                </p:txBody>
              </p:sp>
              <p:pic>
                <p:nvPicPr>
                  <p:cNvPr id="81" name="Picture 13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200000">
                    <a:off x="7355781" y="4115476"/>
                    <a:ext cx="483504" cy="600707"/>
                  </a:xfrm>
                  <a:prstGeom prst="rect">
                    <a:avLst/>
                  </a:prstGeom>
                  <a:noFill/>
                  <a:ln>
                    <a:noFill/>
                  </a:ln>
                </p:spPr>
              </p:pic>
              <p:pic>
                <p:nvPicPr>
                  <p:cNvPr id="82" name="Picture 2"/>
                  <p:cNvPicPr>
                    <a:picLocks noChangeAspect="1" noChangeArrowheads="1"/>
                  </p:cNvPicPr>
                  <p:nvPr/>
                </p:nvPicPr>
                <p:blipFill>
                  <a:blip r:embed="rId12" cstate="print">
                    <a:duotone>
                      <a:srgbClr val="5B9BD5">
                        <a:shade val="45000"/>
                        <a:satMod val="135000"/>
                      </a:srgbClr>
                      <a:prstClr val="white"/>
                    </a:duotone>
                    <a:lum bright="30000"/>
                  </a:blip>
                  <a:srcRect/>
                  <a:stretch>
                    <a:fillRect/>
                  </a:stretch>
                </p:blipFill>
                <p:spPr bwMode="auto">
                  <a:xfrm rot="16200000">
                    <a:off x="7318970" y="4352087"/>
                    <a:ext cx="573658" cy="110867"/>
                  </a:xfrm>
                  <a:prstGeom prst="rect">
                    <a:avLst/>
                  </a:prstGeom>
                  <a:noFill/>
                  <a:ln>
                    <a:noFill/>
                  </a:ln>
                </p:spPr>
              </p:pic>
            </p:grpSp>
          </p:grpSp>
          <p:sp>
            <p:nvSpPr>
              <p:cNvPr id="74" name="TextBox 9"/>
              <p:cNvSpPr txBox="1">
                <a:spLocks noChangeArrowheads="1"/>
              </p:cNvSpPr>
              <p:nvPr/>
            </p:nvSpPr>
            <p:spPr bwMode="auto">
              <a:xfrm>
                <a:off x="4978780" y="3267132"/>
                <a:ext cx="596481" cy="236563"/>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en-US" altLang="zh-CN" sz="2400" b="1" dirty="0">
                    <a:solidFill>
                      <a:schemeClr val="bg1"/>
                    </a:solidFill>
                    <a:latin typeface="微软雅黑" panose="020B0503020204020204" pitchFamily="34" charset="-122"/>
                    <a:ea typeface="微软雅黑" panose="020B0503020204020204" pitchFamily="34" charset="-122"/>
                  </a:rPr>
                  <a:t>…</a:t>
                </a:r>
              </a:p>
            </p:txBody>
          </p:sp>
          <p:sp>
            <p:nvSpPr>
              <p:cNvPr id="75" name="TextBox 9"/>
              <p:cNvSpPr txBox="1">
                <a:spLocks noChangeArrowheads="1"/>
              </p:cNvSpPr>
              <p:nvPr/>
            </p:nvSpPr>
            <p:spPr bwMode="auto">
              <a:xfrm>
                <a:off x="4725850" y="4054500"/>
                <a:ext cx="596481" cy="236563"/>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en-US" altLang="zh-CN" sz="2400" b="1" dirty="0">
                    <a:solidFill>
                      <a:schemeClr val="bg1"/>
                    </a:solidFill>
                    <a:latin typeface="微软雅黑" panose="020B0503020204020204" pitchFamily="34" charset="-122"/>
                    <a:ea typeface="微软雅黑" panose="020B0503020204020204" pitchFamily="34" charset="-122"/>
                  </a:rPr>
                  <a:t>…</a:t>
                </a:r>
              </a:p>
            </p:txBody>
          </p:sp>
          <p:sp>
            <p:nvSpPr>
              <p:cNvPr id="76" name="TextBox 9"/>
              <p:cNvSpPr txBox="1">
                <a:spLocks noChangeArrowheads="1"/>
              </p:cNvSpPr>
              <p:nvPr/>
            </p:nvSpPr>
            <p:spPr bwMode="auto">
              <a:xfrm>
                <a:off x="5212246" y="1393036"/>
                <a:ext cx="596481" cy="236563"/>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en-US" altLang="zh-CN" sz="2400" b="1" dirty="0">
                    <a:solidFill>
                      <a:schemeClr val="bg1"/>
                    </a:solidFill>
                    <a:latin typeface="微软雅黑" panose="020B0503020204020204" pitchFamily="34" charset="-122"/>
                    <a:ea typeface="微软雅黑" panose="020B0503020204020204" pitchFamily="34" charset="-122"/>
                  </a:rPr>
                  <a:t>…</a:t>
                </a:r>
              </a:p>
            </p:txBody>
          </p:sp>
          <p:sp>
            <p:nvSpPr>
              <p:cNvPr id="77" name="TextBox 9"/>
              <p:cNvSpPr txBox="1">
                <a:spLocks noChangeArrowheads="1"/>
              </p:cNvSpPr>
              <p:nvPr/>
            </p:nvSpPr>
            <p:spPr bwMode="auto">
              <a:xfrm>
                <a:off x="4972827" y="2356035"/>
                <a:ext cx="596481" cy="236563"/>
              </a:xfrm>
              <a:prstGeom prst="rect">
                <a:avLst/>
              </a:prstGeom>
              <a:no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ctr">
                  <a:lnSpc>
                    <a:spcPct val="90000"/>
                  </a:lnSpc>
                  <a:spcBef>
                    <a:spcPts val="1200"/>
                  </a:spcBef>
                </a:pP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sp>
          <p:nvSpPr>
            <p:cNvPr id="51" name="Rounded Rectangle 162"/>
            <p:cNvSpPr/>
            <p:nvPr/>
          </p:nvSpPr>
          <p:spPr bwMode="auto">
            <a:xfrm>
              <a:off x="8012030" y="1283448"/>
              <a:ext cx="3551805" cy="851128"/>
            </a:xfrm>
            <a:prstGeom prst="roundRect">
              <a:avLst/>
            </a:prstGeom>
            <a:noFill/>
            <a:ln w="28575" cap="flat" cmpd="sng" algn="ctr">
              <a:solidFill>
                <a:srgbClr val="5B9BD5"/>
              </a:solidFill>
              <a:prstDash val="solid"/>
              <a:round/>
              <a:headEnd type="none" w="med" len="med"/>
              <a:tailEnd type="none" w="med" len="med"/>
            </a:ln>
          </p:spPr>
          <p:txBody>
            <a:bodyPr vert="horz" wrap="square" lIns="182868" tIns="91434" rIns="182868" bIns="91434" numCol="1" rtlCol="0" anchor="t" anchorCtr="0" compatLnSpc="1"/>
            <a:lstStyle/>
            <a:p>
              <a:pPr fontAlgn="base">
                <a:spcBef>
                  <a:spcPct val="0"/>
                </a:spcBef>
                <a:spcAft>
                  <a:spcPct val="0"/>
                </a:spcAft>
              </a:pPr>
              <a:endParaRPr lang="en-US">
                <a:solidFill>
                  <a:schemeClr val="bg1"/>
                </a:solidFill>
                <a:latin typeface="Arial" panose="020B0604020202020204" pitchFamily="34" charset="0"/>
                <a:ea typeface="宋体" panose="02010600030101010101" pitchFamily="2" charset="-122"/>
              </a:endParaRPr>
            </a:p>
          </p:txBody>
        </p:sp>
        <p:sp>
          <p:nvSpPr>
            <p:cNvPr id="52" name="Rounded Rectangle 163"/>
            <p:cNvSpPr/>
            <p:nvPr/>
          </p:nvSpPr>
          <p:spPr bwMode="auto">
            <a:xfrm>
              <a:off x="8025542" y="2431795"/>
              <a:ext cx="3539885" cy="2229146"/>
            </a:xfrm>
            <a:prstGeom prst="roundRect">
              <a:avLst/>
            </a:prstGeom>
            <a:noFill/>
            <a:ln w="28575" cap="flat" cmpd="sng" algn="ctr">
              <a:solidFill>
                <a:srgbClr val="5B9BD5"/>
              </a:solidFill>
              <a:prstDash val="solid"/>
              <a:round/>
              <a:headEnd type="none" w="med" len="med"/>
              <a:tailEnd type="none" w="med" len="med"/>
            </a:ln>
          </p:spPr>
          <p:txBody>
            <a:bodyPr vert="horz" wrap="square" lIns="182868" tIns="91434" rIns="182868" bIns="91434" numCol="1" rtlCol="0" anchor="t" anchorCtr="0" compatLnSpc="1"/>
            <a:lstStyle/>
            <a:p>
              <a:pPr fontAlgn="base">
                <a:spcBef>
                  <a:spcPct val="0"/>
                </a:spcBef>
                <a:spcAft>
                  <a:spcPct val="0"/>
                </a:spcAft>
              </a:pPr>
              <a:endParaRPr lang="en-US">
                <a:solidFill>
                  <a:schemeClr val="bg1"/>
                </a:solidFill>
                <a:latin typeface="Arial" panose="020B0604020202020204" pitchFamily="34" charset="0"/>
                <a:ea typeface="宋体" panose="02010600030101010101" pitchFamily="2" charset="-122"/>
              </a:endParaRPr>
            </a:p>
          </p:txBody>
        </p:sp>
        <p:grpSp>
          <p:nvGrpSpPr>
            <p:cNvPr id="53" name="Group 168"/>
            <p:cNvGrpSpPr/>
            <p:nvPr/>
          </p:nvGrpSpPr>
          <p:grpSpPr>
            <a:xfrm>
              <a:off x="7988788" y="5154879"/>
              <a:ext cx="3539885" cy="897590"/>
              <a:chOff x="7988788" y="3817392"/>
              <a:chExt cx="4012770" cy="897590"/>
            </a:xfrm>
          </p:grpSpPr>
          <p:grpSp>
            <p:nvGrpSpPr>
              <p:cNvPr id="56" name="组合 55"/>
              <p:cNvGrpSpPr/>
              <p:nvPr/>
            </p:nvGrpSpPr>
            <p:grpSpPr>
              <a:xfrm>
                <a:off x="8198819" y="3850534"/>
                <a:ext cx="3605801" cy="715837"/>
                <a:chOff x="8494489" y="4281148"/>
                <a:chExt cx="3605801" cy="879479"/>
              </a:xfrm>
            </p:grpSpPr>
            <p:sp>
              <p:nvSpPr>
                <p:cNvPr id="58" name="矩形 57"/>
                <p:cNvSpPr/>
                <p:nvPr/>
              </p:nvSpPr>
              <p:spPr bwMode="auto">
                <a:xfrm>
                  <a:off x="8494489" y="4689012"/>
                  <a:ext cx="1413312"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常态分析</a:t>
                  </a:r>
                </a:p>
              </p:txBody>
            </p:sp>
            <p:sp>
              <p:nvSpPr>
                <p:cNvPr id="59" name="矩形 58"/>
                <p:cNvSpPr/>
                <p:nvPr/>
              </p:nvSpPr>
              <p:spPr bwMode="auto">
                <a:xfrm>
                  <a:off x="10671117" y="4689012"/>
                  <a:ext cx="1429173" cy="47161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68" tIns="91434" rIns="182868" bIns="91434" numCol="1" rtlCol="0" anchor="t" anchorCtr="0" compatLnSpc="1"/>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溯源分析</a:t>
                  </a:r>
                </a:p>
              </p:txBody>
            </p:sp>
            <p:sp>
              <p:nvSpPr>
                <p:cNvPr id="60" name="矩形 59"/>
                <p:cNvSpPr/>
                <p:nvPr/>
              </p:nvSpPr>
              <p:spPr>
                <a:xfrm>
                  <a:off x="9745512" y="4281148"/>
                  <a:ext cx="1158367" cy="358037"/>
                </a:xfrm>
                <a:prstGeom prst="rect">
                  <a:avLst/>
                </a:prstGeom>
              </p:spPr>
              <p:txBody>
                <a:bodyPr wrap="non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分析类措施</a:t>
                  </a:r>
                </a:p>
              </p:txBody>
            </p:sp>
          </p:grpSp>
          <p:sp>
            <p:nvSpPr>
              <p:cNvPr id="57" name="Rounded Rectangle 164"/>
              <p:cNvSpPr/>
              <p:nvPr/>
            </p:nvSpPr>
            <p:spPr bwMode="auto">
              <a:xfrm>
                <a:off x="7988788" y="3817392"/>
                <a:ext cx="4012770" cy="897590"/>
              </a:xfrm>
              <a:prstGeom prst="roundRect">
                <a:avLst/>
              </a:prstGeom>
              <a:noFill/>
              <a:ln w="28575" cap="flat" cmpd="sng" algn="ctr">
                <a:solidFill>
                  <a:srgbClr val="5B9BD5"/>
                </a:solidFill>
                <a:prstDash val="solid"/>
                <a:round/>
                <a:headEnd type="none" w="med" len="med"/>
                <a:tailEnd type="none" w="med" len="med"/>
              </a:ln>
            </p:spPr>
            <p:txBody>
              <a:bodyPr vert="horz" wrap="square" lIns="182868" tIns="91434" rIns="182868" bIns="91434" numCol="1" rtlCol="0" anchor="t" anchorCtr="0" compatLnSpc="1"/>
              <a:lstStyle/>
              <a:p>
                <a:pPr fontAlgn="base">
                  <a:spcBef>
                    <a:spcPct val="0"/>
                  </a:spcBef>
                  <a:spcAft>
                    <a:spcPct val="0"/>
                  </a:spcAft>
                </a:pPr>
                <a:endParaRPr lang="en-US">
                  <a:solidFill>
                    <a:schemeClr val="bg1"/>
                  </a:solidFill>
                  <a:latin typeface="Arial" panose="020B0604020202020204" pitchFamily="34" charset="0"/>
                  <a:ea typeface="宋体" panose="02010600030101010101" pitchFamily="2" charset="-122"/>
                </a:endParaRPr>
              </a:p>
            </p:txBody>
          </p:sp>
        </p:grpSp>
        <p:sp>
          <p:nvSpPr>
            <p:cNvPr id="54" name="矩形 20"/>
            <p:cNvSpPr/>
            <p:nvPr/>
          </p:nvSpPr>
          <p:spPr>
            <a:xfrm>
              <a:off x="543643" y="1772253"/>
              <a:ext cx="823312" cy="428556"/>
            </a:xfrm>
            <a:prstGeom prst="rect">
              <a:avLst/>
            </a:prstGeom>
          </p:spPr>
          <p:txBody>
            <a:bodyPr wrap="none">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复杂多样的</a:t>
              </a:r>
              <a:endParaRPr lang="en-US" altLang="zh-CN" sz="2200" b="1" dirty="0">
                <a:solidFill>
                  <a:schemeClr val="bg1"/>
                </a:solidFill>
                <a:latin typeface="微软雅黑" panose="020B0503020204020204" pitchFamily="34" charset="-122"/>
                <a:ea typeface="微软雅黑" panose="020B0503020204020204" pitchFamily="34" charset="-122"/>
              </a:endParaRPr>
            </a:p>
            <a:p>
              <a:pPr algn="ctr"/>
              <a:r>
                <a:rPr lang="zh-CN" altLang="en-US" sz="2200" b="1" dirty="0">
                  <a:solidFill>
                    <a:schemeClr val="bg1"/>
                  </a:solidFill>
                  <a:latin typeface="微软雅黑" panose="020B0503020204020204" pitchFamily="34" charset="-122"/>
                  <a:ea typeface="微软雅黑" panose="020B0503020204020204" pitchFamily="34" charset="-122"/>
                </a:rPr>
                <a:t>业务威胁</a:t>
              </a:r>
            </a:p>
          </p:txBody>
        </p:sp>
        <p:sp>
          <p:nvSpPr>
            <p:cNvPr id="55" name="矩形 20"/>
            <p:cNvSpPr/>
            <p:nvPr/>
          </p:nvSpPr>
          <p:spPr>
            <a:xfrm>
              <a:off x="606713" y="3667440"/>
              <a:ext cx="677710" cy="428556"/>
            </a:xfrm>
            <a:prstGeom prst="rect">
              <a:avLst/>
            </a:prstGeom>
          </p:spPr>
          <p:txBody>
            <a:bodyPr wrap="none">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海量情报</a:t>
              </a:r>
              <a:endParaRPr lang="en-US" altLang="zh-CN" sz="2200" b="1" dirty="0">
                <a:solidFill>
                  <a:schemeClr val="bg1"/>
                </a:solidFill>
                <a:latin typeface="微软雅黑" panose="020B0503020204020204" pitchFamily="34" charset="-122"/>
                <a:ea typeface="微软雅黑" panose="020B0503020204020204" pitchFamily="34" charset="-122"/>
              </a:endParaRPr>
            </a:p>
            <a:p>
              <a:pPr algn="ctr"/>
              <a:r>
                <a:rPr lang="zh-CN" altLang="en-US" sz="2200" b="1" dirty="0">
                  <a:solidFill>
                    <a:schemeClr val="bg1"/>
                  </a:solidFill>
                  <a:latin typeface="微软雅黑" panose="020B0503020204020204" pitchFamily="34" charset="-122"/>
                  <a:ea typeface="微软雅黑" panose="020B0503020204020204" pitchFamily="34" charset="-122"/>
                </a:rPr>
                <a:t>信息</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8776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 name="组合 1"/>
          <p:cNvGrpSpPr/>
          <p:nvPr/>
        </p:nvGrpSpPr>
        <p:grpSpPr>
          <a:xfrm>
            <a:off x="20554612" y="6533111"/>
            <a:ext cx="2492991" cy="1877079"/>
            <a:chOff x="7576203" y="3604665"/>
            <a:chExt cx="1688308" cy="1271200"/>
          </a:xfrm>
        </p:grpSpPr>
        <p:sp>
          <p:nvSpPr>
            <p:cNvPr id="3" name="矩形 2"/>
            <p:cNvSpPr/>
            <p:nvPr/>
          </p:nvSpPr>
          <p:spPr>
            <a:xfrm>
              <a:off x="7576203" y="4188035"/>
              <a:ext cx="1688308" cy="687830"/>
            </a:xfrm>
            <a:prstGeom prst="rect">
              <a:avLst/>
            </a:prstGeom>
          </p:spPr>
          <p:txBody>
            <a:bodyPr wrap="none">
              <a:spAutoFit/>
            </a:bodyPr>
            <a:lstStyle/>
            <a:p>
              <a:pPr algn="ctr"/>
              <a:r>
                <a:rPr lang="zh-CN" altLang="en-US" sz="3000" dirty="0">
                  <a:solidFill>
                    <a:schemeClr val="bg1"/>
                  </a:solidFill>
                  <a:latin typeface="微软雅黑" pitchFamily="34" charset="-122"/>
                  <a:ea typeface="微软雅黑" pitchFamily="34" charset="-122"/>
                </a:rPr>
                <a:t>正常用户行为</a:t>
              </a:r>
              <a:endParaRPr lang="en-US" altLang="zh-CN" sz="3000" dirty="0">
                <a:solidFill>
                  <a:schemeClr val="bg1"/>
                </a:solidFill>
                <a:latin typeface="微软雅黑" pitchFamily="34" charset="-122"/>
                <a:ea typeface="微软雅黑" pitchFamily="34" charset="-122"/>
              </a:endParaRPr>
            </a:p>
            <a:p>
              <a:pPr algn="ctr"/>
              <a:r>
                <a:rPr lang="zh-CN" altLang="en-US" sz="3000" dirty="0">
                  <a:solidFill>
                    <a:schemeClr val="bg1"/>
                  </a:solidFill>
                  <a:latin typeface="微软雅黑" pitchFamily="34" charset="-122"/>
                  <a:ea typeface="微软雅黑" pitchFamily="34" charset="-122"/>
                </a:rPr>
                <a:t>正常文件</a:t>
              </a:r>
            </a:p>
          </p:txBody>
        </p:sp>
        <p:grpSp>
          <p:nvGrpSpPr>
            <p:cNvPr id="4" name="Group 50"/>
            <p:cNvGrpSpPr/>
            <p:nvPr/>
          </p:nvGrpSpPr>
          <p:grpSpPr>
            <a:xfrm>
              <a:off x="8018134" y="3604665"/>
              <a:ext cx="686996" cy="508411"/>
              <a:chOff x="-1395413" y="2554288"/>
              <a:chExt cx="1276350" cy="944562"/>
            </a:xfrm>
            <a:solidFill>
              <a:schemeClr val="bg1">
                <a:lumMod val="50000"/>
              </a:schemeClr>
            </a:solidFill>
          </p:grpSpPr>
          <p:sp>
            <p:nvSpPr>
              <p:cNvPr id="5" name="Freeform 16"/>
              <p:cNvSpPr>
                <a:spLocks noEditPoints="1"/>
              </p:cNvSpPr>
              <p:nvPr/>
            </p:nvSpPr>
            <p:spPr bwMode="auto">
              <a:xfrm>
                <a:off x="-1201738" y="2554288"/>
                <a:ext cx="1082675" cy="128587"/>
              </a:xfrm>
              <a:custGeom>
                <a:avLst/>
                <a:gdLst>
                  <a:gd name="T0" fmla="*/ 272 w 286"/>
                  <a:gd name="T1" fmla="*/ 0 h 34"/>
                  <a:gd name="T2" fmla="*/ 14 w 286"/>
                  <a:gd name="T3" fmla="*/ 0 h 34"/>
                  <a:gd name="T4" fmla="*/ 0 w 286"/>
                  <a:gd name="T5" fmla="*/ 14 h 34"/>
                  <a:gd name="T6" fmla="*/ 0 w 286"/>
                  <a:gd name="T7" fmla="*/ 32 h 34"/>
                  <a:gd name="T8" fmla="*/ 10 w 286"/>
                  <a:gd name="T9" fmla="*/ 28 h 34"/>
                  <a:gd name="T10" fmla="*/ 275 w 286"/>
                  <a:gd name="T11" fmla="*/ 28 h 34"/>
                  <a:gd name="T12" fmla="*/ 286 w 286"/>
                  <a:gd name="T13" fmla="*/ 34 h 34"/>
                  <a:gd name="T14" fmla="*/ 286 w 286"/>
                  <a:gd name="T15" fmla="*/ 14 h 34"/>
                  <a:gd name="T16" fmla="*/ 272 w 286"/>
                  <a:gd name="T17" fmla="*/ 0 h 34"/>
                  <a:gd name="T18" fmla="*/ 229 w 286"/>
                  <a:gd name="T19" fmla="*/ 20 h 34"/>
                  <a:gd name="T20" fmla="*/ 216 w 286"/>
                  <a:gd name="T21" fmla="*/ 20 h 34"/>
                  <a:gd name="T22" fmla="*/ 216 w 286"/>
                  <a:gd name="T23" fmla="*/ 18 h 34"/>
                  <a:gd name="T24" fmla="*/ 229 w 286"/>
                  <a:gd name="T25" fmla="*/ 18 h 34"/>
                  <a:gd name="T26" fmla="*/ 229 w 286"/>
                  <a:gd name="T27" fmla="*/ 20 h 34"/>
                  <a:gd name="T28" fmla="*/ 246 w 286"/>
                  <a:gd name="T29" fmla="*/ 20 h 34"/>
                  <a:gd name="T30" fmla="*/ 236 w 286"/>
                  <a:gd name="T31" fmla="*/ 20 h 34"/>
                  <a:gd name="T32" fmla="*/ 236 w 286"/>
                  <a:gd name="T33" fmla="*/ 10 h 34"/>
                  <a:gd name="T34" fmla="*/ 246 w 286"/>
                  <a:gd name="T35" fmla="*/ 10 h 34"/>
                  <a:gd name="T36" fmla="*/ 246 w 286"/>
                  <a:gd name="T37" fmla="*/ 20 h 34"/>
                  <a:gd name="T38" fmla="*/ 269 w 286"/>
                  <a:gd name="T39" fmla="*/ 20 h 34"/>
                  <a:gd name="T40" fmla="*/ 266 w 286"/>
                  <a:gd name="T41" fmla="*/ 20 h 34"/>
                  <a:gd name="T42" fmla="*/ 264 w 286"/>
                  <a:gd name="T43" fmla="*/ 18 h 34"/>
                  <a:gd name="T44" fmla="*/ 262 w 286"/>
                  <a:gd name="T45" fmla="*/ 16 h 34"/>
                  <a:gd name="T46" fmla="*/ 259 w 286"/>
                  <a:gd name="T47" fmla="*/ 20 h 34"/>
                  <a:gd name="T48" fmla="*/ 259 w 286"/>
                  <a:gd name="T49" fmla="*/ 20 h 34"/>
                  <a:gd name="T50" fmla="*/ 255 w 286"/>
                  <a:gd name="T51" fmla="*/ 20 h 34"/>
                  <a:gd name="T52" fmla="*/ 260 w 286"/>
                  <a:gd name="T53" fmla="*/ 15 h 34"/>
                  <a:gd name="T54" fmla="*/ 255 w 286"/>
                  <a:gd name="T55" fmla="*/ 9 h 34"/>
                  <a:gd name="T56" fmla="*/ 259 w 286"/>
                  <a:gd name="T57" fmla="*/ 9 h 34"/>
                  <a:gd name="T58" fmla="*/ 262 w 286"/>
                  <a:gd name="T59" fmla="*/ 13 h 34"/>
                  <a:gd name="T60" fmla="*/ 266 w 286"/>
                  <a:gd name="T61" fmla="*/ 9 h 34"/>
                  <a:gd name="T62" fmla="*/ 269 w 286"/>
                  <a:gd name="T63" fmla="*/ 9 h 34"/>
                  <a:gd name="T64" fmla="*/ 264 w 286"/>
                  <a:gd name="T65" fmla="*/ 15 h 34"/>
                  <a:gd name="T66" fmla="*/ 269 w 286"/>
                  <a:gd name="T67" fmla="*/ 20 h 34"/>
                  <a:gd name="T68" fmla="*/ 245 w 286"/>
                  <a:gd name="T69" fmla="*/ 11 h 34"/>
                  <a:gd name="T70" fmla="*/ 238 w 286"/>
                  <a:gd name="T71" fmla="*/ 11 h 34"/>
                  <a:gd name="T72" fmla="*/ 238 w 286"/>
                  <a:gd name="T73" fmla="*/ 18 h 34"/>
                  <a:gd name="T74" fmla="*/ 245 w 286"/>
                  <a:gd name="T75" fmla="*/ 18 h 34"/>
                  <a:gd name="T76" fmla="*/ 245 w 286"/>
                  <a:gd name="T7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34">
                    <a:moveTo>
                      <a:pt x="272" y="0"/>
                    </a:moveTo>
                    <a:cubicBezTo>
                      <a:pt x="14" y="0"/>
                      <a:pt x="14" y="0"/>
                      <a:pt x="14" y="0"/>
                    </a:cubicBezTo>
                    <a:cubicBezTo>
                      <a:pt x="6" y="0"/>
                      <a:pt x="0" y="7"/>
                      <a:pt x="0" y="14"/>
                    </a:cubicBezTo>
                    <a:cubicBezTo>
                      <a:pt x="0" y="32"/>
                      <a:pt x="0" y="32"/>
                      <a:pt x="0" y="32"/>
                    </a:cubicBezTo>
                    <a:cubicBezTo>
                      <a:pt x="3" y="30"/>
                      <a:pt x="6" y="28"/>
                      <a:pt x="10" y="28"/>
                    </a:cubicBezTo>
                    <a:cubicBezTo>
                      <a:pt x="275" y="28"/>
                      <a:pt x="275" y="28"/>
                      <a:pt x="275" y="28"/>
                    </a:cubicBezTo>
                    <a:cubicBezTo>
                      <a:pt x="279" y="28"/>
                      <a:pt x="283" y="30"/>
                      <a:pt x="286" y="34"/>
                    </a:cubicBezTo>
                    <a:cubicBezTo>
                      <a:pt x="286" y="14"/>
                      <a:pt x="286" y="14"/>
                      <a:pt x="286" y="14"/>
                    </a:cubicBezTo>
                    <a:cubicBezTo>
                      <a:pt x="286" y="7"/>
                      <a:pt x="280" y="0"/>
                      <a:pt x="272" y="0"/>
                    </a:cubicBezTo>
                    <a:close/>
                    <a:moveTo>
                      <a:pt x="229" y="20"/>
                    </a:moveTo>
                    <a:cubicBezTo>
                      <a:pt x="216" y="20"/>
                      <a:pt x="216" y="20"/>
                      <a:pt x="216" y="20"/>
                    </a:cubicBezTo>
                    <a:cubicBezTo>
                      <a:pt x="216" y="18"/>
                      <a:pt x="216" y="18"/>
                      <a:pt x="216" y="18"/>
                    </a:cubicBezTo>
                    <a:cubicBezTo>
                      <a:pt x="229" y="18"/>
                      <a:pt x="229" y="18"/>
                      <a:pt x="229" y="18"/>
                    </a:cubicBezTo>
                    <a:lnTo>
                      <a:pt x="229" y="20"/>
                    </a:lnTo>
                    <a:close/>
                    <a:moveTo>
                      <a:pt x="246" y="20"/>
                    </a:moveTo>
                    <a:cubicBezTo>
                      <a:pt x="236" y="20"/>
                      <a:pt x="236" y="20"/>
                      <a:pt x="236" y="20"/>
                    </a:cubicBezTo>
                    <a:cubicBezTo>
                      <a:pt x="236" y="10"/>
                      <a:pt x="236" y="10"/>
                      <a:pt x="236" y="10"/>
                    </a:cubicBezTo>
                    <a:cubicBezTo>
                      <a:pt x="246" y="10"/>
                      <a:pt x="246" y="10"/>
                      <a:pt x="246" y="10"/>
                    </a:cubicBezTo>
                    <a:lnTo>
                      <a:pt x="246" y="20"/>
                    </a:lnTo>
                    <a:close/>
                    <a:moveTo>
                      <a:pt x="269" y="20"/>
                    </a:moveTo>
                    <a:cubicBezTo>
                      <a:pt x="266" y="20"/>
                      <a:pt x="266" y="20"/>
                      <a:pt x="266" y="20"/>
                    </a:cubicBezTo>
                    <a:cubicBezTo>
                      <a:pt x="264" y="18"/>
                      <a:pt x="264" y="18"/>
                      <a:pt x="264" y="18"/>
                    </a:cubicBezTo>
                    <a:cubicBezTo>
                      <a:pt x="262" y="16"/>
                      <a:pt x="262" y="16"/>
                      <a:pt x="262" y="16"/>
                    </a:cubicBezTo>
                    <a:cubicBezTo>
                      <a:pt x="259" y="20"/>
                      <a:pt x="259" y="20"/>
                      <a:pt x="259" y="20"/>
                    </a:cubicBezTo>
                    <a:cubicBezTo>
                      <a:pt x="259" y="20"/>
                      <a:pt x="259" y="20"/>
                      <a:pt x="259" y="20"/>
                    </a:cubicBezTo>
                    <a:cubicBezTo>
                      <a:pt x="255" y="20"/>
                      <a:pt x="255" y="20"/>
                      <a:pt x="255" y="20"/>
                    </a:cubicBezTo>
                    <a:cubicBezTo>
                      <a:pt x="260" y="15"/>
                      <a:pt x="260" y="15"/>
                      <a:pt x="260" y="15"/>
                    </a:cubicBezTo>
                    <a:cubicBezTo>
                      <a:pt x="255" y="9"/>
                      <a:pt x="255" y="9"/>
                      <a:pt x="255" y="9"/>
                    </a:cubicBezTo>
                    <a:cubicBezTo>
                      <a:pt x="259" y="9"/>
                      <a:pt x="259" y="9"/>
                      <a:pt x="259" y="9"/>
                    </a:cubicBezTo>
                    <a:cubicBezTo>
                      <a:pt x="262" y="13"/>
                      <a:pt x="262" y="13"/>
                      <a:pt x="262" y="13"/>
                    </a:cubicBezTo>
                    <a:cubicBezTo>
                      <a:pt x="266" y="9"/>
                      <a:pt x="266" y="9"/>
                      <a:pt x="266" y="9"/>
                    </a:cubicBezTo>
                    <a:cubicBezTo>
                      <a:pt x="269" y="9"/>
                      <a:pt x="269" y="9"/>
                      <a:pt x="269" y="9"/>
                    </a:cubicBezTo>
                    <a:cubicBezTo>
                      <a:pt x="264" y="15"/>
                      <a:pt x="264" y="15"/>
                      <a:pt x="264" y="15"/>
                    </a:cubicBezTo>
                    <a:lnTo>
                      <a:pt x="269" y="20"/>
                    </a:lnTo>
                    <a:close/>
                    <a:moveTo>
                      <a:pt x="245" y="11"/>
                    </a:moveTo>
                    <a:cubicBezTo>
                      <a:pt x="238" y="11"/>
                      <a:pt x="238" y="11"/>
                      <a:pt x="238" y="11"/>
                    </a:cubicBezTo>
                    <a:cubicBezTo>
                      <a:pt x="238" y="18"/>
                      <a:pt x="238" y="18"/>
                      <a:pt x="238" y="18"/>
                    </a:cubicBezTo>
                    <a:cubicBezTo>
                      <a:pt x="245" y="18"/>
                      <a:pt x="245" y="18"/>
                      <a:pt x="245" y="18"/>
                    </a:cubicBezTo>
                    <a:lnTo>
                      <a:pt x="245" y="11"/>
                    </a:ln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6" name="Freeform 17"/>
              <p:cNvSpPr>
                <a:spLocks noEditPoints="1"/>
              </p:cNvSpPr>
              <p:nvPr/>
            </p:nvSpPr>
            <p:spPr bwMode="auto">
              <a:xfrm>
                <a:off x="-720726" y="2914650"/>
                <a:ext cx="331788" cy="333375"/>
              </a:xfrm>
              <a:custGeom>
                <a:avLst/>
                <a:gdLst>
                  <a:gd name="T0" fmla="*/ 77 w 88"/>
                  <a:gd name="T1" fmla="*/ 58 h 88"/>
                  <a:gd name="T2" fmla="*/ 87 w 88"/>
                  <a:gd name="T3" fmla="*/ 50 h 88"/>
                  <a:gd name="T4" fmla="*/ 87 w 88"/>
                  <a:gd name="T5" fmla="*/ 38 h 88"/>
                  <a:gd name="T6" fmla="*/ 77 w 88"/>
                  <a:gd name="T7" fmla="*/ 31 h 88"/>
                  <a:gd name="T8" fmla="*/ 79 w 88"/>
                  <a:gd name="T9" fmla="*/ 18 h 88"/>
                  <a:gd name="T10" fmla="*/ 70 w 88"/>
                  <a:gd name="T11" fmla="*/ 9 h 88"/>
                  <a:gd name="T12" fmla="*/ 57 w 88"/>
                  <a:gd name="T13" fmla="*/ 11 h 88"/>
                  <a:gd name="T14" fmla="*/ 50 w 88"/>
                  <a:gd name="T15" fmla="*/ 1 h 88"/>
                  <a:gd name="T16" fmla="*/ 37 w 88"/>
                  <a:gd name="T17" fmla="*/ 1 h 88"/>
                  <a:gd name="T18" fmla="*/ 30 w 88"/>
                  <a:gd name="T19" fmla="*/ 11 h 88"/>
                  <a:gd name="T20" fmla="*/ 17 w 88"/>
                  <a:gd name="T21" fmla="*/ 9 h 88"/>
                  <a:gd name="T22" fmla="*/ 8 w 88"/>
                  <a:gd name="T23" fmla="*/ 18 h 88"/>
                  <a:gd name="T24" fmla="*/ 10 w 88"/>
                  <a:gd name="T25" fmla="*/ 31 h 88"/>
                  <a:gd name="T26" fmla="*/ 0 w 88"/>
                  <a:gd name="T27" fmla="*/ 38 h 88"/>
                  <a:gd name="T28" fmla="*/ 0 w 88"/>
                  <a:gd name="T29" fmla="*/ 50 h 88"/>
                  <a:gd name="T30" fmla="*/ 10 w 88"/>
                  <a:gd name="T31" fmla="*/ 58 h 88"/>
                  <a:gd name="T32" fmla="*/ 8 w 88"/>
                  <a:gd name="T33" fmla="*/ 70 h 88"/>
                  <a:gd name="T34" fmla="*/ 17 w 88"/>
                  <a:gd name="T35" fmla="*/ 79 h 88"/>
                  <a:gd name="T36" fmla="*/ 30 w 88"/>
                  <a:gd name="T37" fmla="*/ 77 h 88"/>
                  <a:gd name="T38" fmla="*/ 37 w 88"/>
                  <a:gd name="T39" fmla="*/ 88 h 88"/>
                  <a:gd name="T40" fmla="*/ 50 w 88"/>
                  <a:gd name="T41" fmla="*/ 88 h 88"/>
                  <a:gd name="T42" fmla="*/ 58 w 88"/>
                  <a:gd name="T43" fmla="*/ 77 h 88"/>
                  <a:gd name="T44" fmla="*/ 70 w 88"/>
                  <a:gd name="T45" fmla="*/ 79 h 88"/>
                  <a:gd name="T46" fmla="*/ 79 w 88"/>
                  <a:gd name="T47" fmla="*/ 71 h 88"/>
                  <a:gd name="T48" fmla="*/ 77 w 88"/>
                  <a:gd name="T49" fmla="*/ 58 h 88"/>
                  <a:gd name="T50" fmla="*/ 33 w 88"/>
                  <a:gd name="T51" fmla="*/ 69 h 88"/>
                  <a:gd name="T52" fmla="*/ 19 w 88"/>
                  <a:gd name="T53" fmla="*/ 34 h 88"/>
                  <a:gd name="T54" fmla="*/ 54 w 88"/>
                  <a:gd name="T55" fmla="*/ 20 h 88"/>
                  <a:gd name="T56" fmla="*/ 68 w 88"/>
                  <a:gd name="T57" fmla="*/ 55 h 88"/>
                  <a:gd name="T58" fmla="*/ 33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77" y="58"/>
                    </a:moveTo>
                    <a:cubicBezTo>
                      <a:pt x="78" y="53"/>
                      <a:pt x="83" y="50"/>
                      <a:pt x="87" y="50"/>
                    </a:cubicBezTo>
                    <a:cubicBezTo>
                      <a:pt x="88" y="46"/>
                      <a:pt x="88" y="42"/>
                      <a:pt x="87" y="38"/>
                    </a:cubicBezTo>
                    <a:cubicBezTo>
                      <a:pt x="83" y="38"/>
                      <a:pt x="78" y="35"/>
                      <a:pt x="77" y="31"/>
                    </a:cubicBezTo>
                    <a:cubicBezTo>
                      <a:pt x="75" y="26"/>
                      <a:pt x="76" y="21"/>
                      <a:pt x="79" y="18"/>
                    </a:cubicBezTo>
                    <a:cubicBezTo>
                      <a:pt x="76" y="15"/>
                      <a:pt x="74" y="12"/>
                      <a:pt x="70" y="9"/>
                    </a:cubicBezTo>
                    <a:cubicBezTo>
                      <a:pt x="67" y="12"/>
                      <a:pt x="62" y="13"/>
                      <a:pt x="57" y="11"/>
                    </a:cubicBezTo>
                    <a:cubicBezTo>
                      <a:pt x="53" y="9"/>
                      <a:pt x="50" y="5"/>
                      <a:pt x="50" y="1"/>
                    </a:cubicBezTo>
                    <a:cubicBezTo>
                      <a:pt x="46" y="0"/>
                      <a:pt x="41" y="0"/>
                      <a:pt x="37" y="1"/>
                    </a:cubicBezTo>
                    <a:cubicBezTo>
                      <a:pt x="37" y="5"/>
                      <a:pt x="34" y="9"/>
                      <a:pt x="30" y="11"/>
                    </a:cubicBezTo>
                    <a:cubicBezTo>
                      <a:pt x="25" y="13"/>
                      <a:pt x="20" y="12"/>
                      <a:pt x="17" y="9"/>
                    </a:cubicBezTo>
                    <a:cubicBezTo>
                      <a:pt x="14" y="12"/>
                      <a:pt x="11" y="15"/>
                      <a:pt x="8" y="18"/>
                    </a:cubicBezTo>
                    <a:cubicBezTo>
                      <a:pt x="11" y="21"/>
                      <a:pt x="12" y="26"/>
                      <a:pt x="10" y="31"/>
                    </a:cubicBezTo>
                    <a:cubicBezTo>
                      <a:pt x="9" y="35"/>
                      <a:pt x="5" y="38"/>
                      <a:pt x="0" y="38"/>
                    </a:cubicBezTo>
                    <a:cubicBezTo>
                      <a:pt x="0" y="42"/>
                      <a:pt x="0" y="46"/>
                      <a:pt x="0" y="50"/>
                    </a:cubicBezTo>
                    <a:cubicBezTo>
                      <a:pt x="4" y="50"/>
                      <a:pt x="9" y="53"/>
                      <a:pt x="10" y="58"/>
                    </a:cubicBezTo>
                    <a:cubicBezTo>
                      <a:pt x="12" y="62"/>
                      <a:pt x="11" y="67"/>
                      <a:pt x="8" y="70"/>
                    </a:cubicBezTo>
                    <a:cubicBezTo>
                      <a:pt x="11" y="74"/>
                      <a:pt x="14" y="76"/>
                      <a:pt x="17" y="79"/>
                    </a:cubicBezTo>
                    <a:cubicBezTo>
                      <a:pt x="20" y="76"/>
                      <a:pt x="25" y="75"/>
                      <a:pt x="30" y="77"/>
                    </a:cubicBezTo>
                    <a:cubicBezTo>
                      <a:pt x="34" y="79"/>
                      <a:pt x="37" y="83"/>
                      <a:pt x="37" y="88"/>
                    </a:cubicBezTo>
                    <a:cubicBezTo>
                      <a:pt x="41" y="88"/>
                      <a:pt x="46" y="88"/>
                      <a:pt x="50" y="88"/>
                    </a:cubicBezTo>
                    <a:cubicBezTo>
                      <a:pt x="50" y="83"/>
                      <a:pt x="53" y="79"/>
                      <a:pt x="58" y="77"/>
                    </a:cubicBezTo>
                    <a:cubicBezTo>
                      <a:pt x="62" y="75"/>
                      <a:pt x="67" y="76"/>
                      <a:pt x="70" y="79"/>
                    </a:cubicBezTo>
                    <a:cubicBezTo>
                      <a:pt x="73" y="76"/>
                      <a:pt x="76" y="74"/>
                      <a:pt x="79" y="71"/>
                    </a:cubicBezTo>
                    <a:cubicBezTo>
                      <a:pt x="76" y="67"/>
                      <a:pt x="75" y="62"/>
                      <a:pt x="77" y="58"/>
                    </a:cubicBezTo>
                    <a:close/>
                    <a:moveTo>
                      <a:pt x="33" y="69"/>
                    </a:moveTo>
                    <a:cubicBezTo>
                      <a:pt x="20" y="63"/>
                      <a:pt x="13" y="47"/>
                      <a:pt x="19" y="34"/>
                    </a:cubicBezTo>
                    <a:cubicBezTo>
                      <a:pt x="25" y="20"/>
                      <a:pt x="40" y="14"/>
                      <a:pt x="54" y="20"/>
                    </a:cubicBezTo>
                    <a:cubicBezTo>
                      <a:pt x="67" y="25"/>
                      <a:pt x="74" y="41"/>
                      <a:pt x="68" y="55"/>
                    </a:cubicBezTo>
                    <a:cubicBezTo>
                      <a:pt x="62" y="68"/>
                      <a:pt x="47" y="74"/>
                      <a:pt x="33"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7" name="Freeform 18"/>
              <p:cNvSpPr>
                <a:spLocks noEditPoints="1"/>
              </p:cNvSpPr>
              <p:nvPr/>
            </p:nvSpPr>
            <p:spPr bwMode="auto">
              <a:xfrm>
                <a:off x="-635001" y="3001963"/>
                <a:ext cx="155575" cy="158750"/>
              </a:xfrm>
              <a:custGeom>
                <a:avLst/>
                <a:gdLst>
                  <a:gd name="T0" fmla="*/ 28 w 41"/>
                  <a:gd name="T1" fmla="*/ 4 h 42"/>
                  <a:gd name="T2" fmla="*/ 4 w 41"/>
                  <a:gd name="T3" fmla="*/ 14 h 42"/>
                  <a:gd name="T4" fmla="*/ 13 w 41"/>
                  <a:gd name="T5" fmla="*/ 38 h 42"/>
                  <a:gd name="T6" fmla="*/ 37 w 41"/>
                  <a:gd name="T7" fmla="*/ 28 h 42"/>
                  <a:gd name="T8" fmla="*/ 28 w 41"/>
                  <a:gd name="T9" fmla="*/ 4 h 42"/>
                  <a:gd name="T10" fmla="*/ 17 w 41"/>
                  <a:gd name="T11" fmla="*/ 30 h 42"/>
                  <a:gd name="T12" fmla="*/ 12 w 41"/>
                  <a:gd name="T13" fmla="*/ 17 h 42"/>
                  <a:gd name="T14" fmla="*/ 24 w 41"/>
                  <a:gd name="T15" fmla="*/ 13 h 42"/>
                  <a:gd name="T16" fmla="*/ 29 w 41"/>
                  <a:gd name="T17" fmla="*/ 25 h 42"/>
                  <a:gd name="T18" fmla="*/ 17 w 41"/>
                  <a:gd name="T19"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8" y="4"/>
                    </a:moveTo>
                    <a:cubicBezTo>
                      <a:pt x="18" y="0"/>
                      <a:pt x="8" y="5"/>
                      <a:pt x="4" y="14"/>
                    </a:cubicBezTo>
                    <a:cubicBezTo>
                      <a:pt x="0" y="23"/>
                      <a:pt x="4" y="34"/>
                      <a:pt x="13" y="38"/>
                    </a:cubicBezTo>
                    <a:cubicBezTo>
                      <a:pt x="23" y="42"/>
                      <a:pt x="33" y="38"/>
                      <a:pt x="37" y="28"/>
                    </a:cubicBezTo>
                    <a:cubicBezTo>
                      <a:pt x="41" y="19"/>
                      <a:pt x="37" y="8"/>
                      <a:pt x="28" y="4"/>
                    </a:cubicBezTo>
                    <a:close/>
                    <a:moveTo>
                      <a:pt x="17" y="30"/>
                    </a:moveTo>
                    <a:cubicBezTo>
                      <a:pt x="12" y="28"/>
                      <a:pt x="10" y="22"/>
                      <a:pt x="12" y="17"/>
                    </a:cubicBezTo>
                    <a:cubicBezTo>
                      <a:pt x="14" y="13"/>
                      <a:pt x="19" y="10"/>
                      <a:pt x="24" y="13"/>
                    </a:cubicBezTo>
                    <a:cubicBezTo>
                      <a:pt x="29" y="15"/>
                      <a:pt x="31" y="20"/>
                      <a:pt x="29" y="25"/>
                    </a:cubicBezTo>
                    <a:cubicBezTo>
                      <a:pt x="27" y="30"/>
                      <a:pt x="22" y="32"/>
                      <a:pt x="17" y="30"/>
                    </a:cubicBez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8" name="Freeform 19"/>
              <p:cNvSpPr>
                <a:spLocks noEditPoints="1"/>
              </p:cNvSpPr>
              <p:nvPr/>
            </p:nvSpPr>
            <p:spPr bwMode="auto">
              <a:xfrm>
                <a:off x="-917576" y="2827338"/>
                <a:ext cx="219075" cy="220662"/>
              </a:xfrm>
              <a:custGeom>
                <a:avLst/>
                <a:gdLst>
                  <a:gd name="T0" fmla="*/ 51 w 58"/>
                  <a:gd name="T1" fmla="*/ 38 h 58"/>
                  <a:gd name="T2" fmla="*/ 58 w 58"/>
                  <a:gd name="T3" fmla="*/ 32 h 58"/>
                  <a:gd name="T4" fmla="*/ 58 w 58"/>
                  <a:gd name="T5" fmla="*/ 25 h 58"/>
                  <a:gd name="T6" fmla="*/ 51 w 58"/>
                  <a:gd name="T7" fmla="*/ 20 h 58"/>
                  <a:gd name="T8" fmla="*/ 52 w 58"/>
                  <a:gd name="T9" fmla="*/ 11 h 58"/>
                  <a:gd name="T10" fmla="*/ 47 w 58"/>
                  <a:gd name="T11" fmla="*/ 6 h 58"/>
                  <a:gd name="T12" fmla="*/ 38 w 58"/>
                  <a:gd name="T13" fmla="*/ 7 h 58"/>
                  <a:gd name="T14" fmla="*/ 33 w 58"/>
                  <a:gd name="T15" fmla="*/ 0 h 58"/>
                  <a:gd name="T16" fmla="*/ 25 w 58"/>
                  <a:gd name="T17" fmla="*/ 0 h 58"/>
                  <a:gd name="T18" fmla="*/ 20 w 58"/>
                  <a:gd name="T19" fmla="*/ 7 h 58"/>
                  <a:gd name="T20" fmla="*/ 12 w 58"/>
                  <a:gd name="T21" fmla="*/ 6 h 58"/>
                  <a:gd name="T22" fmla="*/ 6 w 58"/>
                  <a:gd name="T23" fmla="*/ 11 h 58"/>
                  <a:gd name="T24" fmla="*/ 7 w 58"/>
                  <a:gd name="T25" fmla="*/ 20 h 58"/>
                  <a:gd name="T26" fmla="*/ 1 w 58"/>
                  <a:gd name="T27" fmla="*/ 25 h 58"/>
                  <a:gd name="T28" fmla="*/ 1 w 58"/>
                  <a:gd name="T29" fmla="*/ 32 h 58"/>
                  <a:gd name="T30" fmla="*/ 7 w 58"/>
                  <a:gd name="T31" fmla="*/ 38 h 58"/>
                  <a:gd name="T32" fmla="*/ 6 w 58"/>
                  <a:gd name="T33" fmla="*/ 46 h 58"/>
                  <a:gd name="T34" fmla="*/ 12 w 58"/>
                  <a:gd name="T35" fmla="*/ 51 h 58"/>
                  <a:gd name="T36" fmla="*/ 20 w 58"/>
                  <a:gd name="T37" fmla="*/ 50 h 58"/>
                  <a:gd name="T38" fmla="*/ 25 w 58"/>
                  <a:gd name="T39" fmla="*/ 57 h 58"/>
                  <a:gd name="T40" fmla="*/ 33 w 58"/>
                  <a:gd name="T41" fmla="*/ 57 h 58"/>
                  <a:gd name="T42" fmla="*/ 38 w 58"/>
                  <a:gd name="T43" fmla="*/ 50 h 58"/>
                  <a:gd name="T44" fmla="*/ 47 w 58"/>
                  <a:gd name="T45" fmla="*/ 51 h 58"/>
                  <a:gd name="T46" fmla="*/ 52 w 58"/>
                  <a:gd name="T47" fmla="*/ 46 h 58"/>
                  <a:gd name="T48" fmla="*/ 51 w 58"/>
                  <a:gd name="T49" fmla="*/ 38 h 58"/>
                  <a:gd name="T50" fmla="*/ 22 w 58"/>
                  <a:gd name="T51" fmla="*/ 45 h 58"/>
                  <a:gd name="T52" fmla="*/ 13 w 58"/>
                  <a:gd name="T53" fmla="*/ 22 h 58"/>
                  <a:gd name="T54" fmla="*/ 36 w 58"/>
                  <a:gd name="T55" fmla="*/ 13 h 58"/>
                  <a:gd name="T56" fmla="*/ 45 w 58"/>
                  <a:gd name="T57" fmla="*/ 35 h 58"/>
                  <a:gd name="T58" fmla="*/ 22 w 58"/>
                  <a:gd name="T59" fmla="*/ 4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1" y="38"/>
                    </a:moveTo>
                    <a:cubicBezTo>
                      <a:pt x="52" y="35"/>
                      <a:pt x="55" y="33"/>
                      <a:pt x="58" y="32"/>
                    </a:cubicBezTo>
                    <a:cubicBezTo>
                      <a:pt x="58" y="30"/>
                      <a:pt x="58" y="27"/>
                      <a:pt x="58" y="25"/>
                    </a:cubicBezTo>
                    <a:cubicBezTo>
                      <a:pt x="55" y="25"/>
                      <a:pt x="52" y="23"/>
                      <a:pt x="51" y="20"/>
                    </a:cubicBezTo>
                    <a:cubicBezTo>
                      <a:pt x="50" y="17"/>
                      <a:pt x="50" y="14"/>
                      <a:pt x="52" y="11"/>
                    </a:cubicBezTo>
                    <a:cubicBezTo>
                      <a:pt x="51" y="9"/>
                      <a:pt x="49" y="7"/>
                      <a:pt x="47" y="6"/>
                    </a:cubicBezTo>
                    <a:cubicBezTo>
                      <a:pt x="45" y="8"/>
                      <a:pt x="41" y="8"/>
                      <a:pt x="38" y="7"/>
                    </a:cubicBezTo>
                    <a:cubicBezTo>
                      <a:pt x="35" y="6"/>
                      <a:pt x="34" y="3"/>
                      <a:pt x="33" y="0"/>
                    </a:cubicBezTo>
                    <a:cubicBezTo>
                      <a:pt x="31" y="0"/>
                      <a:pt x="28" y="0"/>
                      <a:pt x="25" y="0"/>
                    </a:cubicBezTo>
                    <a:cubicBezTo>
                      <a:pt x="25" y="3"/>
                      <a:pt x="23" y="6"/>
                      <a:pt x="20" y="7"/>
                    </a:cubicBezTo>
                    <a:cubicBezTo>
                      <a:pt x="17" y="8"/>
                      <a:pt x="14" y="8"/>
                      <a:pt x="12" y="6"/>
                    </a:cubicBezTo>
                    <a:cubicBezTo>
                      <a:pt x="10" y="7"/>
                      <a:pt x="8" y="9"/>
                      <a:pt x="6" y="11"/>
                    </a:cubicBezTo>
                    <a:cubicBezTo>
                      <a:pt x="8" y="14"/>
                      <a:pt x="9" y="17"/>
                      <a:pt x="7" y="20"/>
                    </a:cubicBezTo>
                    <a:cubicBezTo>
                      <a:pt x="6" y="23"/>
                      <a:pt x="4" y="25"/>
                      <a:pt x="1" y="25"/>
                    </a:cubicBezTo>
                    <a:cubicBezTo>
                      <a:pt x="0" y="27"/>
                      <a:pt x="0" y="30"/>
                      <a:pt x="1" y="32"/>
                    </a:cubicBezTo>
                    <a:cubicBezTo>
                      <a:pt x="4" y="33"/>
                      <a:pt x="6" y="35"/>
                      <a:pt x="7" y="38"/>
                    </a:cubicBezTo>
                    <a:cubicBezTo>
                      <a:pt x="9" y="40"/>
                      <a:pt x="8" y="44"/>
                      <a:pt x="6" y="46"/>
                    </a:cubicBezTo>
                    <a:cubicBezTo>
                      <a:pt x="8" y="48"/>
                      <a:pt x="10" y="50"/>
                      <a:pt x="12" y="51"/>
                    </a:cubicBezTo>
                    <a:cubicBezTo>
                      <a:pt x="14" y="50"/>
                      <a:pt x="17" y="49"/>
                      <a:pt x="20" y="50"/>
                    </a:cubicBezTo>
                    <a:cubicBezTo>
                      <a:pt x="23" y="51"/>
                      <a:pt x="25" y="54"/>
                      <a:pt x="25" y="57"/>
                    </a:cubicBezTo>
                    <a:cubicBezTo>
                      <a:pt x="28" y="58"/>
                      <a:pt x="31" y="58"/>
                      <a:pt x="33" y="57"/>
                    </a:cubicBezTo>
                    <a:cubicBezTo>
                      <a:pt x="34" y="54"/>
                      <a:pt x="35" y="51"/>
                      <a:pt x="38" y="50"/>
                    </a:cubicBezTo>
                    <a:cubicBezTo>
                      <a:pt x="41" y="49"/>
                      <a:pt x="45" y="50"/>
                      <a:pt x="47" y="51"/>
                    </a:cubicBezTo>
                    <a:cubicBezTo>
                      <a:pt x="49" y="50"/>
                      <a:pt x="51" y="48"/>
                      <a:pt x="52" y="46"/>
                    </a:cubicBezTo>
                    <a:cubicBezTo>
                      <a:pt x="50" y="44"/>
                      <a:pt x="50" y="40"/>
                      <a:pt x="51" y="38"/>
                    </a:cubicBezTo>
                    <a:close/>
                    <a:moveTo>
                      <a:pt x="22" y="45"/>
                    </a:moveTo>
                    <a:cubicBezTo>
                      <a:pt x="14" y="41"/>
                      <a:pt x="9" y="31"/>
                      <a:pt x="13" y="22"/>
                    </a:cubicBezTo>
                    <a:cubicBezTo>
                      <a:pt x="17" y="13"/>
                      <a:pt x="27" y="9"/>
                      <a:pt x="36" y="13"/>
                    </a:cubicBezTo>
                    <a:cubicBezTo>
                      <a:pt x="45" y="16"/>
                      <a:pt x="49" y="27"/>
                      <a:pt x="45" y="35"/>
                    </a:cubicBezTo>
                    <a:cubicBezTo>
                      <a:pt x="42" y="44"/>
                      <a:pt x="31" y="48"/>
                      <a:pt x="22"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9" name="Freeform 20"/>
              <p:cNvSpPr>
                <a:spLocks noEditPoints="1"/>
              </p:cNvSpPr>
              <p:nvPr/>
            </p:nvSpPr>
            <p:spPr bwMode="auto">
              <a:xfrm>
                <a:off x="-857251" y="2884488"/>
                <a:ext cx="101600" cy="103187"/>
              </a:xfrm>
              <a:custGeom>
                <a:avLst/>
                <a:gdLst>
                  <a:gd name="T0" fmla="*/ 18 w 27"/>
                  <a:gd name="T1" fmla="*/ 3 h 27"/>
                  <a:gd name="T2" fmla="*/ 2 w 27"/>
                  <a:gd name="T3" fmla="*/ 9 h 27"/>
                  <a:gd name="T4" fmla="*/ 9 w 27"/>
                  <a:gd name="T5" fmla="*/ 25 h 27"/>
                  <a:gd name="T6" fmla="*/ 24 w 27"/>
                  <a:gd name="T7" fmla="*/ 18 h 27"/>
                  <a:gd name="T8" fmla="*/ 18 w 27"/>
                  <a:gd name="T9" fmla="*/ 3 h 27"/>
                  <a:gd name="T10" fmla="*/ 11 w 27"/>
                  <a:gd name="T11" fmla="*/ 19 h 27"/>
                  <a:gd name="T12" fmla="*/ 8 w 27"/>
                  <a:gd name="T13" fmla="*/ 11 h 27"/>
                  <a:gd name="T14" fmla="*/ 16 w 27"/>
                  <a:gd name="T15" fmla="*/ 8 h 27"/>
                  <a:gd name="T16" fmla="*/ 19 w 27"/>
                  <a:gd name="T17" fmla="*/ 16 h 27"/>
                  <a:gd name="T18" fmla="*/ 11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8" y="3"/>
                    </a:moveTo>
                    <a:cubicBezTo>
                      <a:pt x="12" y="0"/>
                      <a:pt x="5" y="3"/>
                      <a:pt x="2" y="9"/>
                    </a:cubicBezTo>
                    <a:cubicBezTo>
                      <a:pt x="0" y="15"/>
                      <a:pt x="2" y="22"/>
                      <a:pt x="9" y="25"/>
                    </a:cubicBezTo>
                    <a:cubicBezTo>
                      <a:pt x="15" y="27"/>
                      <a:pt x="22" y="24"/>
                      <a:pt x="24" y="18"/>
                    </a:cubicBezTo>
                    <a:cubicBezTo>
                      <a:pt x="27" y="12"/>
                      <a:pt x="24" y="5"/>
                      <a:pt x="18" y="3"/>
                    </a:cubicBezTo>
                    <a:close/>
                    <a:moveTo>
                      <a:pt x="11" y="19"/>
                    </a:moveTo>
                    <a:cubicBezTo>
                      <a:pt x="8" y="18"/>
                      <a:pt x="6" y="14"/>
                      <a:pt x="8" y="11"/>
                    </a:cubicBezTo>
                    <a:cubicBezTo>
                      <a:pt x="9" y="8"/>
                      <a:pt x="12" y="7"/>
                      <a:pt x="16" y="8"/>
                    </a:cubicBezTo>
                    <a:cubicBezTo>
                      <a:pt x="19" y="9"/>
                      <a:pt x="20" y="13"/>
                      <a:pt x="19" y="16"/>
                    </a:cubicBezTo>
                    <a:cubicBezTo>
                      <a:pt x="18" y="19"/>
                      <a:pt x="14" y="21"/>
                      <a:pt x="11" y="19"/>
                    </a:cubicBez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10" name="Freeform 21"/>
              <p:cNvSpPr>
                <a:spLocks noEditPoints="1"/>
              </p:cNvSpPr>
              <p:nvPr/>
            </p:nvSpPr>
            <p:spPr bwMode="auto">
              <a:xfrm>
                <a:off x="-1395413" y="3067050"/>
                <a:ext cx="431800" cy="431800"/>
              </a:xfrm>
              <a:custGeom>
                <a:avLst/>
                <a:gdLst>
                  <a:gd name="T0" fmla="*/ 0 w 272"/>
                  <a:gd name="T1" fmla="*/ 0 h 272"/>
                  <a:gd name="T2" fmla="*/ 0 w 272"/>
                  <a:gd name="T3" fmla="*/ 272 h 272"/>
                  <a:gd name="T4" fmla="*/ 272 w 272"/>
                  <a:gd name="T5" fmla="*/ 272 h 272"/>
                  <a:gd name="T6" fmla="*/ 272 w 272"/>
                  <a:gd name="T7" fmla="*/ 0 h 272"/>
                  <a:gd name="T8" fmla="*/ 0 w 272"/>
                  <a:gd name="T9" fmla="*/ 0 h 272"/>
                  <a:gd name="T10" fmla="*/ 243 w 272"/>
                  <a:gd name="T11" fmla="*/ 243 h 272"/>
                  <a:gd name="T12" fmla="*/ 29 w 272"/>
                  <a:gd name="T13" fmla="*/ 243 h 272"/>
                  <a:gd name="T14" fmla="*/ 29 w 272"/>
                  <a:gd name="T15" fmla="*/ 28 h 272"/>
                  <a:gd name="T16" fmla="*/ 243 w 272"/>
                  <a:gd name="T17" fmla="*/ 28 h 272"/>
                  <a:gd name="T18" fmla="*/ 243 w 272"/>
                  <a:gd name="T19" fmla="*/ 24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72">
                    <a:moveTo>
                      <a:pt x="0" y="0"/>
                    </a:moveTo>
                    <a:lnTo>
                      <a:pt x="0" y="272"/>
                    </a:lnTo>
                    <a:lnTo>
                      <a:pt x="272" y="272"/>
                    </a:lnTo>
                    <a:lnTo>
                      <a:pt x="272" y="0"/>
                    </a:lnTo>
                    <a:lnTo>
                      <a:pt x="0" y="0"/>
                    </a:lnTo>
                    <a:close/>
                    <a:moveTo>
                      <a:pt x="243" y="243"/>
                    </a:moveTo>
                    <a:lnTo>
                      <a:pt x="29" y="243"/>
                    </a:lnTo>
                    <a:lnTo>
                      <a:pt x="29" y="28"/>
                    </a:lnTo>
                    <a:lnTo>
                      <a:pt x="243" y="28"/>
                    </a:lnTo>
                    <a:lnTo>
                      <a:pt x="243" y="243"/>
                    </a:ln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11" name="Freeform 22"/>
              <p:cNvSpPr>
                <a:spLocks/>
              </p:cNvSpPr>
              <p:nvPr/>
            </p:nvSpPr>
            <p:spPr bwMode="auto">
              <a:xfrm>
                <a:off x="-1201737" y="2695575"/>
                <a:ext cx="1082674" cy="701675"/>
              </a:xfrm>
              <a:custGeom>
                <a:avLst/>
                <a:gdLst>
                  <a:gd name="T0" fmla="*/ 272 w 286"/>
                  <a:gd name="T1" fmla="*/ 0 h 185"/>
                  <a:gd name="T2" fmla="*/ 14 w 286"/>
                  <a:gd name="T3" fmla="*/ 0 h 185"/>
                  <a:gd name="T4" fmla="*/ 0 w 286"/>
                  <a:gd name="T5" fmla="*/ 14 h 185"/>
                  <a:gd name="T6" fmla="*/ 0 w 286"/>
                  <a:gd name="T7" fmla="*/ 90 h 185"/>
                  <a:gd name="T8" fmla="*/ 14 w 286"/>
                  <a:gd name="T9" fmla="*/ 90 h 185"/>
                  <a:gd name="T10" fmla="*/ 14 w 286"/>
                  <a:gd name="T11" fmla="*/ 14 h 185"/>
                  <a:gd name="T12" fmla="*/ 14 w 286"/>
                  <a:gd name="T13" fmla="*/ 14 h 185"/>
                  <a:gd name="T14" fmla="*/ 272 w 286"/>
                  <a:gd name="T15" fmla="*/ 14 h 185"/>
                  <a:gd name="T16" fmla="*/ 272 w 286"/>
                  <a:gd name="T17" fmla="*/ 14 h 185"/>
                  <a:gd name="T18" fmla="*/ 272 w 286"/>
                  <a:gd name="T19" fmla="*/ 171 h 185"/>
                  <a:gd name="T20" fmla="*/ 272 w 286"/>
                  <a:gd name="T21" fmla="*/ 171 h 185"/>
                  <a:gd name="T22" fmla="*/ 272 w 286"/>
                  <a:gd name="T23" fmla="*/ 171 h 185"/>
                  <a:gd name="T24" fmla="*/ 71 w 286"/>
                  <a:gd name="T25" fmla="*/ 171 h 185"/>
                  <a:gd name="T26" fmla="*/ 71 w 286"/>
                  <a:gd name="T27" fmla="*/ 185 h 185"/>
                  <a:gd name="T28" fmla="*/ 272 w 286"/>
                  <a:gd name="T29" fmla="*/ 185 h 185"/>
                  <a:gd name="T30" fmla="*/ 286 w 286"/>
                  <a:gd name="T31" fmla="*/ 171 h 185"/>
                  <a:gd name="T32" fmla="*/ 286 w 286"/>
                  <a:gd name="T33" fmla="*/ 14 h 185"/>
                  <a:gd name="T34" fmla="*/ 272 w 286"/>
                  <a:gd name="T3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185">
                    <a:moveTo>
                      <a:pt x="272" y="0"/>
                    </a:moveTo>
                    <a:cubicBezTo>
                      <a:pt x="14" y="0"/>
                      <a:pt x="14" y="0"/>
                      <a:pt x="14" y="0"/>
                    </a:cubicBezTo>
                    <a:cubicBezTo>
                      <a:pt x="6" y="0"/>
                      <a:pt x="0" y="6"/>
                      <a:pt x="0" y="14"/>
                    </a:cubicBezTo>
                    <a:cubicBezTo>
                      <a:pt x="0" y="90"/>
                      <a:pt x="0" y="90"/>
                      <a:pt x="0" y="90"/>
                    </a:cubicBezTo>
                    <a:cubicBezTo>
                      <a:pt x="14" y="90"/>
                      <a:pt x="14" y="90"/>
                      <a:pt x="14" y="90"/>
                    </a:cubicBezTo>
                    <a:cubicBezTo>
                      <a:pt x="14" y="14"/>
                      <a:pt x="14" y="14"/>
                      <a:pt x="14" y="14"/>
                    </a:cubicBezTo>
                    <a:cubicBezTo>
                      <a:pt x="14" y="14"/>
                      <a:pt x="14" y="14"/>
                      <a:pt x="14" y="14"/>
                    </a:cubicBezTo>
                    <a:cubicBezTo>
                      <a:pt x="272" y="14"/>
                      <a:pt x="272" y="14"/>
                      <a:pt x="272" y="14"/>
                    </a:cubicBezTo>
                    <a:cubicBezTo>
                      <a:pt x="272" y="14"/>
                      <a:pt x="272" y="14"/>
                      <a:pt x="272" y="14"/>
                    </a:cubicBezTo>
                    <a:cubicBezTo>
                      <a:pt x="272" y="171"/>
                      <a:pt x="272" y="171"/>
                      <a:pt x="272" y="171"/>
                    </a:cubicBezTo>
                    <a:cubicBezTo>
                      <a:pt x="272" y="171"/>
                      <a:pt x="272" y="171"/>
                      <a:pt x="272" y="171"/>
                    </a:cubicBezTo>
                    <a:cubicBezTo>
                      <a:pt x="272" y="171"/>
                      <a:pt x="272" y="171"/>
                      <a:pt x="272" y="171"/>
                    </a:cubicBezTo>
                    <a:cubicBezTo>
                      <a:pt x="71" y="171"/>
                      <a:pt x="71" y="171"/>
                      <a:pt x="71" y="171"/>
                    </a:cubicBezTo>
                    <a:cubicBezTo>
                      <a:pt x="71" y="185"/>
                      <a:pt x="71" y="185"/>
                      <a:pt x="71" y="185"/>
                    </a:cubicBezTo>
                    <a:cubicBezTo>
                      <a:pt x="272" y="185"/>
                      <a:pt x="272" y="185"/>
                      <a:pt x="272" y="185"/>
                    </a:cubicBezTo>
                    <a:cubicBezTo>
                      <a:pt x="280" y="185"/>
                      <a:pt x="286" y="179"/>
                      <a:pt x="286" y="171"/>
                    </a:cubicBezTo>
                    <a:cubicBezTo>
                      <a:pt x="286" y="14"/>
                      <a:pt x="286" y="14"/>
                      <a:pt x="286" y="14"/>
                    </a:cubicBezTo>
                    <a:cubicBezTo>
                      <a:pt x="286" y="6"/>
                      <a:pt x="280" y="0"/>
                      <a:pt x="272" y="0"/>
                    </a:cubicBez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12" name="Freeform 23"/>
              <p:cNvSpPr>
                <a:spLocks/>
              </p:cNvSpPr>
              <p:nvPr/>
            </p:nvSpPr>
            <p:spPr bwMode="auto">
              <a:xfrm>
                <a:off x="-1322388" y="3149600"/>
                <a:ext cx="301625" cy="277812"/>
              </a:xfrm>
              <a:custGeom>
                <a:avLst/>
                <a:gdLst>
                  <a:gd name="T0" fmla="*/ 100 w 190"/>
                  <a:gd name="T1" fmla="*/ 175 h 175"/>
                  <a:gd name="T2" fmla="*/ 190 w 190"/>
                  <a:gd name="T3" fmla="*/ 0 h 175"/>
                  <a:gd name="T4" fmla="*/ 145 w 190"/>
                  <a:gd name="T5" fmla="*/ 0 h 175"/>
                  <a:gd name="T6" fmla="*/ 81 w 190"/>
                  <a:gd name="T7" fmla="*/ 129 h 175"/>
                  <a:gd name="T8" fmla="*/ 50 w 190"/>
                  <a:gd name="T9" fmla="*/ 82 h 175"/>
                  <a:gd name="T10" fmla="*/ 0 w 190"/>
                  <a:gd name="T11" fmla="*/ 82 h 175"/>
                  <a:gd name="T12" fmla="*/ 71 w 190"/>
                  <a:gd name="T13" fmla="*/ 175 h 175"/>
                  <a:gd name="T14" fmla="*/ 100 w 190"/>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5">
                    <a:moveTo>
                      <a:pt x="100" y="175"/>
                    </a:moveTo>
                    <a:lnTo>
                      <a:pt x="190" y="0"/>
                    </a:lnTo>
                    <a:lnTo>
                      <a:pt x="145" y="0"/>
                    </a:lnTo>
                    <a:lnTo>
                      <a:pt x="81" y="129"/>
                    </a:lnTo>
                    <a:lnTo>
                      <a:pt x="50" y="82"/>
                    </a:lnTo>
                    <a:lnTo>
                      <a:pt x="0" y="82"/>
                    </a:lnTo>
                    <a:lnTo>
                      <a:pt x="71" y="175"/>
                    </a:lnTo>
                    <a:lnTo>
                      <a:pt x="100" y="175"/>
                    </a:ln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grpSp>
      </p:grpSp>
      <p:grpSp>
        <p:nvGrpSpPr>
          <p:cNvPr id="13" name="组合 12"/>
          <p:cNvGrpSpPr/>
          <p:nvPr/>
        </p:nvGrpSpPr>
        <p:grpSpPr>
          <a:xfrm>
            <a:off x="20549901" y="9413240"/>
            <a:ext cx="2492990" cy="2238750"/>
            <a:chOff x="7574088" y="5285358"/>
            <a:chExt cx="1688309" cy="1516131"/>
          </a:xfrm>
        </p:grpSpPr>
        <p:sp>
          <p:nvSpPr>
            <p:cNvPr id="14" name="矩形 13"/>
            <p:cNvSpPr/>
            <p:nvPr/>
          </p:nvSpPr>
          <p:spPr>
            <a:xfrm>
              <a:off x="7574088" y="5801010"/>
              <a:ext cx="1688309" cy="1000479"/>
            </a:xfrm>
            <a:prstGeom prst="rect">
              <a:avLst/>
            </a:prstGeom>
          </p:spPr>
          <p:txBody>
            <a:bodyPr wrap="none">
              <a:spAutoFit/>
            </a:bodyPr>
            <a:lstStyle/>
            <a:p>
              <a:pPr algn="ctr"/>
              <a:r>
                <a:rPr lang="zh-CN" altLang="en-US" sz="3000" dirty="0">
                  <a:solidFill>
                    <a:schemeClr val="bg1"/>
                  </a:solidFill>
                  <a:latin typeface="微软雅黑" pitchFamily="34" charset="-122"/>
                  <a:ea typeface="微软雅黑" pitchFamily="34" charset="-122"/>
                </a:rPr>
                <a:t>恶意代码</a:t>
              </a:r>
              <a:endParaRPr lang="en-US" altLang="zh-CN" sz="3000" dirty="0">
                <a:solidFill>
                  <a:schemeClr val="bg1"/>
                </a:solidFill>
                <a:latin typeface="微软雅黑" pitchFamily="34" charset="-122"/>
                <a:ea typeface="微软雅黑" pitchFamily="34" charset="-122"/>
              </a:endParaRPr>
            </a:p>
            <a:p>
              <a:pPr algn="ctr"/>
              <a:r>
                <a:rPr lang="zh-CN" altLang="en-US" sz="3000" dirty="0">
                  <a:solidFill>
                    <a:schemeClr val="bg1"/>
                  </a:solidFill>
                  <a:latin typeface="微软雅黑" pitchFamily="34" charset="-122"/>
                  <a:ea typeface="微软雅黑" pitchFamily="34" charset="-122"/>
                </a:rPr>
                <a:t>异常操作行为</a:t>
              </a:r>
              <a:endParaRPr lang="en-US" altLang="zh-CN" sz="3000" dirty="0">
                <a:solidFill>
                  <a:schemeClr val="bg1"/>
                </a:solidFill>
                <a:latin typeface="微软雅黑" pitchFamily="34" charset="-122"/>
                <a:ea typeface="微软雅黑" pitchFamily="34" charset="-122"/>
              </a:endParaRPr>
            </a:p>
            <a:p>
              <a:pPr algn="ctr"/>
              <a:r>
                <a:rPr lang="zh-CN" altLang="en-US" sz="3000" dirty="0">
                  <a:solidFill>
                    <a:schemeClr val="bg1"/>
                  </a:solidFill>
                  <a:latin typeface="微软雅黑" pitchFamily="34" charset="-122"/>
                  <a:ea typeface="微软雅黑" pitchFamily="34" charset="-122"/>
                </a:rPr>
                <a:t>网络攻击行为</a:t>
              </a:r>
            </a:p>
          </p:txBody>
        </p:sp>
        <p:grpSp>
          <p:nvGrpSpPr>
            <p:cNvPr id="15" name="组合 14"/>
            <p:cNvGrpSpPr/>
            <p:nvPr/>
          </p:nvGrpSpPr>
          <p:grpSpPr>
            <a:xfrm>
              <a:off x="8023719" y="5285358"/>
              <a:ext cx="688741" cy="483902"/>
              <a:chOff x="8002678" y="4913343"/>
              <a:chExt cx="688741" cy="483902"/>
            </a:xfrm>
          </p:grpSpPr>
          <p:grpSp>
            <p:nvGrpSpPr>
              <p:cNvPr id="16" name="Group 50"/>
              <p:cNvGrpSpPr/>
              <p:nvPr/>
            </p:nvGrpSpPr>
            <p:grpSpPr>
              <a:xfrm>
                <a:off x="8108669" y="4913343"/>
                <a:ext cx="582750" cy="453725"/>
                <a:chOff x="-1201738" y="2554288"/>
                <a:chExt cx="1082675" cy="842962"/>
              </a:xfrm>
              <a:solidFill>
                <a:schemeClr val="bg1">
                  <a:lumMod val="50000"/>
                </a:schemeClr>
              </a:solidFill>
            </p:grpSpPr>
            <p:sp>
              <p:nvSpPr>
                <p:cNvPr id="18" name="Freeform 16"/>
                <p:cNvSpPr>
                  <a:spLocks noEditPoints="1"/>
                </p:cNvSpPr>
                <p:nvPr/>
              </p:nvSpPr>
              <p:spPr bwMode="auto">
                <a:xfrm>
                  <a:off x="-1201738" y="2554288"/>
                  <a:ext cx="1082675" cy="128587"/>
                </a:xfrm>
                <a:custGeom>
                  <a:avLst/>
                  <a:gdLst>
                    <a:gd name="T0" fmla="*/ 272 w 286"/>
                    <a:gd name="T1" fmla="*/ 0 h 34"/>
                    <a:gd name="T2" fmla="*/ 14 w 286"/>
                    <a:gd name="T3" fmla="*/ 0 h 34"/>
                    <a:gd name="T4" fmla="*/ 0 w 286"/>
                    <a:gd name="T5" fmla="*/ 14 h 34"/>
                    <a:gd name="T6" fmla="*/ 0 w 286"/>
                    <a:gd name="T7" fmla="*/ 32 h 34"/>
                    <a:gd name="T8" fmla="*/ 10 w 286"/>
                    <a:gd name="T9" fmla="*/ 28 h 34"/>
                    <a:gd name="T10" fmla="*/ 275 w 286"/>
                    <a:gd name="T11" fmla="*/ 28 h 34"/>
                    <a:gd name="T12" fmla="*/ 286 w 286"/>
                    <a:gd name="T13" fmla="*/ 34 h 34"/>
                    <a:gd name="T14" fmla="*/ 286 w 286"/>
                    <a:gd name="T15" fmla="*/ 14 h 34"/>
                    <a:gd name="T16" fmla="*/ 272 w 286"/>
                    <a:gd name="T17" fmla="*/ 0 h 34"/>
                    <a:gd name="T18" fmla="*/ 229 w 286"/>
                    <a:gd name="T19" fmla="*/ 20 h 34"/>
                    <a:gd name="T20" fmla="*/ 216 w 286"/>
                    <a:gd name="T21" fmla="*/ 20 h 34"/>
                    <a:gd name="T22" fmla="*/ 216 w 286"/>
                    <a:gd name="T23" fmla="*/ 18 h 34"/>
                    <a:gd name="T24" fmla="*/ 229 w 286"/>
                    <a:gd name="T25" fmla="*/ 18 h 34"/>
                    <a:gd name="T26" fmla="*/ 229 w 286"/>
                    <a:gd name="T27" fmla="*/ 20 h 34"/>
                    <a:gd name="T28" fmla="*/ 246 w 286"/>
                    <a:gd name="T29" fmla="*/ 20 h 34"/>
                    <a:gd name="T30" fmla="*/ 236 w 286"/>
                    <a:gd name="T31" fmla="*/ 20 h 34"/>
                    <a:gd name="T32" fmla="*/ 236 w 286"/>
                    <a:gd name="T33" fmla="*/ 10 h 34"/>
                    <a:gd name="T34" fmla="*/ 246 w 286"/>
                    <a:gd name="T35" fmla="*/ 10 h 34"/>
                    <a:gd name="T36" fmla="*/ 246 w 286"/>
                    <a:gd name="T37" fmla="*/ 20 h 34"/>
                    <a:gd name="T38" fmla="*/ 269 w 286"/>
                    <a:gd name="T39" fmla="*/ 20 h 34"/>
                    <a:gd name="T40" fmla="*/ 266 w 286"/>
                    <a:gd name="T41" fmla="*/ 20 h 34"/>
                    <a:gd name="T42" fmla="*/ 264 w 286"/>
                    <a:gd name="T43" fmla="*/ 18 h 34"/>
                    <a:gd name="T44" fmla="*/ 262 w 286"/>
                    <a:gd name="T45" fmla="*/ 16 h 34"/>
                    <a:gd name="T46" fmla="*/ 259 w 286"/>
                    <a:gd name="T47" fmla="*/ 20 h 34"/>
                    <a:gd name="T48" fmla="*/ 259 w 286"/>
                    <a:gd name="T49" fmla="*/ 20 h 34"/>
                    <a:gd name="T50" fmla="*/ 255 w 286"/>
                    <a:gd name="T51" fmla="*/ 20 h 34"/>
                    <a:gd name="T52" fmla="*/ 260 w 286"/>
                    <a:gd name="T53" fmla="*/ 15 h 34"/>
                    <a:gd name="T54" fmla="*/ 255 w 286"/>
                    <a:gd name="T55" fmla="*/ 9 h 34"/>
                    <a:gd name="T56" fmla="*/ 259 w 286"/>
                    <a:gd name="T57" fmla="*/ 9 h 34"/>
                    <a:gd name="T58" fmla="*/ 262 w 286"/>
                    <a:gd name="T59" fmla="*/ 13 h 34"/>
                    <a:gd name="T60" fmla="*/ 266 w 286"/>
                    <a:gd name="T61" fmla="*/ 9 h 34"/>
                    <a:gd name="T62" fmla="*/ 269 w 286"/>
                    <a:gd name="T63" fmla="*/ 9 h 34"/>
                    <a:gd name="T64" fmla="*/ 264 w 286"/>
                    <a:gd name="T65" fmla="*/ 15 h 34"/>
                    <a:gd name="T66" fmla="*/ 269 w 286"/>
                    <a:gd name="T67" fmla="*/ 20 h 34"/>
                    <a:gd name="T68" fmla="*/ 245 w 286"/>
                    <a:gd name="T69" fmla="*/ 11 h 34"/>
                    <a:gd name="T70" fmla="*/ 238 w 286"/>
                    <a:gd name="T71" fmla="*/ 11 h 34"/>
                    <a:gd name="T72" fmla="*/ 238 w 286"/>
                    <a:gd name="T73" fmla="*/ 18 h 34"/>
                    <a:gd name="T74" fmla="*/ 245 w 286"/>
                    <a:gd name="T75" fmla="*/ 18 h 34"/>
                    <a:gd name="T76" fmla="*/ 245 w 286"/>
                    <a:gd name="T7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34">
                      <a:moveTo>
                        <a:pt x="272" y="0"/>
                      </a:moveTo>
                      <a:cubicBezTo>
                        <a:pt x="14" y="0"/>
                        <a:pt x="14" y="0"/>
                        <a:pt x="14" y="0"/>
                      </a:cubicBezTo>
                      <a:cubicBezTo>
                        <a:pt x="6" y="0"/>
                        <a:pt x="0" y="7"/>
                        <a:pt x="0" y="14"/>
                      </a:cubicBezTo>
                      <a:cubicBezTo>
                        <a:pt x="0" y="32"/>
                        <a:pt x="0" y="32"/>
                        <a:pt x="0" y="32"/>
                      </a:cubicBezTo>
                      <a:cubicBezTo>
                        <a:pt x="3" y="30"/>
                        <a:pt x="6" y="28"/>
                        <a:pt x="10" y="28"/>
                      </a:cubicBezTo>
                      <a:cubicBezTo>
                        <a:pt x="275" y="28"/>
                        <a:pt x="275" y="28"/>
                        <a:pt x="275" y="28"/>
                      </a:cubicBezTo>
                      <a:cubicBezTo>
                        <a:pt x="279" y="28"/>
                        <a:pt x="283" y="30"/>
                        <a:pt x="286" y="34"/>
                      </a:cubicBezTo>
                      <a:cubicBezTo>
                        <a:pt x="286" y="14"/>
                        <a:pt x="286" y="14"/>
                        <a:pt x="286" y="14"/>
                      </a:cubicBezTo>
                      <a:cubicBezTo>
                        <a:pt x="286" y="7"/>
                        <a:pt x="280" y="0"/>
                        <a:pt x="272" y="0"/>
                      </a:cubicBezTo>
                      <a:close/>
                      <a:moveTo>
                        <a:pt x="229" y="20"/>
                      </a:moveTo>
                      <a:cubicBezTo>
                        <a:pt x="216" y="20"/>
                        <a:pt x="216" y="20"/>
                        <a:pt x="216" y="20"/>
                      </a:cubicBezTo>
                      <a:cubicBezTo>
                        <a:pt x="216" y="18"/>
                        <a:pt x="216" y="18"/>
                        <a:pt x="216" y="18"/>
                      </a:cubicBezTo>
                      <a:cubicBezTo>
                        <a:pt x="229" y="18"/>
                        <a:pt x="229" y="18"/>
                        <a:pt x="229" y="18"/>
                      </a:cubicBezTo>
                      <a:lnTo>
                        <a:pt x="229" y="20"/>
                      </a:lnTo>
                      <a:close/>
                      <a:moveTo>
                        <a:pt x="246" y="20"/>
                      </a:moveTo>
                      <a:cubicBezTo>
                        <a:pt x="236" y="20"/>
                        <a:pt x="236" y="20"/>
                        <a:pt x="236" y="20"/>
                      </a:cubicBezTo>
                      <a:cubicBezTo>
                        <a:pt x="236" y="10"/>
                        <a:pt x="236" y="10"/>
                        <a:pt x="236" y="10"/>
                      </a:cubicBezTo>
                      <a:cubicBezTo>
                        <a:pt x="246" y="10"/>
                        <a:pt x="246" y="10"/>
                        <a:pt x="246" y="10"/>
                      </a:cubicBezTo>
                      <a:lnTo>
                        <a:pt x="246" y="20"/>
                      </a:lnTo>
                      <a:close/>
                      <a:moveTo>
                        <a:pt x="269" y="20"/>
                      </a:moveTo>
                      <a:cubicBezTo>
                        <a:pt x="266" y="20"/>
                        <a:pt x="266" y="20"/>
                        <a:pt x="266" y="20"/>
                      </a:cubicBezTo>
                      <a:cubicBezTo>
                        <a:pt x="264" y="18"/>
                        <a:pt x="264" y="18"/>
                        <a:pt x="264" y="18"/>
                      </a:cubicBezTo>
                      <a:cubicBezTo>
                        <a:pt x="262" y="16"/>
                        <a:pt x="262" y="16"/>
                        <a:pt x="262" y="16"/>
                      </a:cubicBezTo>
                      <a:cubicBezTo>
                        <a:pt x="259" y="20"/>
                        <a:pt x="259" y="20"/>
                        <a:pt x="259" y="20"/>
                      </a:cubicBezTo>
                      <a:cubicBezTo>
                        <a:pt x="259" y="20"/>
                        <a:pt x="259" y="20"/>
                        <a:pt x="259" y="20"/>
                      </a:cubicBezTo>
                      <a:cubicBezTo>
                        <a:pt x="255" y="20"/>
                        <a:pt x="255" y="20"/>
                        <a:pt x="255" y="20"/>
                      </a:cubicBezTo>
                      <a:cubicBezTo>
                        <a:pt x="260" y="15"/>
                        <a:pt x="260" y="15"/>
                        <a:pt x="260" y="15"/>
                      </a:cubicBezTo>
                      <a:cubicBezTo>
                        <a:pt x="255" y="9"/>
                        <a:pt x="255" y="9"/>
                        <a:pt x="255" y="9"/>
                      </a:cubicBezTo>
                      <a:cubicBezTo>
                        <a:pt x="259" y="9"/>
                        <a:pt x="259" y="9"/>
                        <a:pt x="259" y="9"/>
                      </a:cubicBezTo>
                      <a:cubicBezTo>
                        <a:pt x="262" y="13"/>
                        <a:pt x="262" y="13"/>
                        <a:pt x="262" y="13"/>
                      </a:cubicBezTo>
                      <a:cubicBezTo>
                        <a:pt x="266" y="9"/>
                        <a:pt x="266" y="9"/>
                        <a:pt x="266" y="9"/>
                      </a:cubicBezTo>
                      <a:cubicBezTo>
                        <a:pt x="269" y="9"/>
                        <a:pt x="269" y="9"/>
                        <a:pt x="269" y="9"/>
                      </a:cubicBezTo>
                      <a:cubicBezTo>
                        <a:pt x="264" y="15"/>
                        <a:pt x="264" y="15"/>
                        <a:pt x="264" y="15"/>
                      </a:cubicBezTo>
                      <a:lnTo>
                        <a:pt x="269" y="20"/>
                      </a:lnTo>
                      <a:close/>
                      <a:moveTo>
                        <a:pt x="245" y="11"/>
                      </a:moveTo>
                      <a:cubicBezTo>
                        <a:pt x="238" y="11"/>
                        <a:pt x="238" y="11"/>
                        <a:pt x="238" y="11"/>
                      </a:cubicBezTo>
                      <a:cubicBezTo>
                        <a:pt x="238" y="18"/>
                        <a:pt x="238" y="18"/>
                        <a:pt x="238" y="18"/>
                      </a:cubicBezTo>
                      <a:cubicBezTo>
                        <a:pt x="245" y="18"/>
                        <a:pt x="245" y="18"/>
                        <a:pt x="245" y="18"/>
                      </a:cubicBezTo>
                      <a:lnTo>
                        <a:pt x="245" y="11"/>
                      </a:ln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19" name="Freeform 17"/>
                <p:cNvSpPr>
                  <a:spLocks noEditPoints="1"/>
                </p:cNvSpPr>
                <p:nvPr/>
              </p:nvSpPr>
              <p:spPr bwMode="auto">
                <a:xfrm>
                  <a:off x="-720726" y="2914650"/>
                  <a:ext cx="331788" cy="333375"/>
                </a:xfrm>
                <a:custGeom>
                  <a:avLst/>
                  <a:gdLst>
                    <a:gd name="T0" fmla="*/ 77 w 88"/>
                    <a:gd name="T1" fmla="*/ 58 h 88"/>
                    <a:gd name="T2" fmla="*/ 87 w 88"/>
                    <a:gd name="T3" fmla="*/ 50 h 88"/>
                    <a:gd name="T4" fmla="*/ 87 w 88"/>
                    <a:gd name="T5" fmla="*/ 38 h 88"/>
                    <a:gd name="T6" fmla="*/ 77 w 88"/>
                    <a:gd name="T7" fmla="*/ 31 h 88"/>
                    <a:gd name="T8" fmla="*/ 79 w 88"/>
                    <a:gd name="T9" fmla="*/ 18 h 88"/>
                    <a:gd name="T10" fmla="*/ 70 w 88"/>
                    <a:gd name="T11" fmla="*/ 9 h 88"/>
                    <a:gd name="T12" fmla="*/ 57 w 88"/>
                    <a:gd name="T13" fmla="*/ 11 h 88"/>
                    <a:gd name="T14" fmla="*/ 50 w 88"/>
                    <a:gd name="T15" fmla="*/ 1 h 88"/>
                    <a:gd name="T16" fmla="*/ 37 w 88"/>
                    <a:gd name="T17" fmla="*/ 1 h 88"/>
                    <a:gd name="T18" fmla="*/ 30 w 88"/>
                    <a:gd name="T19" fmla="*/ 11 h 88"/>
                    <a:gd name="T20" fmla="*/ 17 w 88"/>
                    <a:gd name="T21" fmla="*/ 9 h 88"/>
                    <a:gd name="T22" fmla="*/ 8 w 88"/>
                    <a:gd name="T23" fmla="*/ 18 h 88"/>
                    <a:gd name="T24" fmla="*/ 10 w 88"/>
                    <a:gd name="T25" fmla="*/ 31 h 88"/>
                    <a:gd name="T26" fmla="*/ 0 w 88"/>
                    <a:gd name="T27" fmla="*/ 38 h 88"/>
                    <a:gd name="T28" fmla="*/ 0 w 88"/>
                    <a:gd name="T29" fmla="*/ 50 h 88"/>
                    <a:gd name="T30" fmla="*/ 10 w 88"/>
                    <a:gd name="T31" fmla="*/ 58 h 88"/>
                    <a:gd name="T32" fmla="*/ 8 w 88"/>
                    <a:gd name="T33" fmla="*/ 70 h 88"/>
                    <a:gd name="T34" fmla="*/ 17 w 88"/>
                    <a:gd name="T35" fmla="*/ 79 h 88"/>
                    <a:gd name="T36" fmla="*/ 30 w 88"/>
                    <a:gd name="T37" fmla="*/ 77 h 88"/>
                    <a:gd name="T38" fmla="*/ 37 w 88"/>
                    <a:gd name="T39" fmla="*/ 88 h 88"/>
                    <a:gd name="T40" fmla="*/ 50 w 88"/>
                    <a:gd name="T41" fmla="*/ 88 h 88"/>
                    <a:gd name="T42" fmla="*/ 58 w 88"/>
                    <a:gd name="T43" fmla="*/ 77 h 88"/>
                    <a:gd name="T44" fmla="*/ 70 w 88"/>
                    <a:gd name="T45" fmla="*/ 79 h 88"/>
                    <a:gd name="T46" fmla="*/ 79 w 88"/>
                    <a:gd name="T47" fmla="*/ 71 h 88"/>
                    <a:gd name="T48" fmla="*/ 77 w 88"/>
                    <a:gd name="T49" fmla="*/ 58 h 88"/>
                    <a:gd name="T50" fmla="*/ 33 w 88"/>
                    <a:gd name="T51" fmla="*/ 69 h 88"/>
                    <a:gd name="T52" fmla="*/ 19 w 88"/>
                    <a:gd name="T53" fmla="*/ 34 h 88"/>
                    <a:gd name="T54" fmla="*/ 54 w 88"/>
                    <a:gd name="T55" fmla="*/ 20 h 88"/>
                    <a:gd name="T56" fmla="*/ 68 w 88"/>
                    <a:gd name="T57" fmla="*/ 55 h 88"/>
                    <a:gd name="T58" fmla="*/ 33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77" y="58"/>
                      </a:moveTo>
                      <a:cubicBezTo>
                        <a:pt x="78" y="53"/>
                        <a:pt x="83" y="50"/>
                        <a:pt x="87" y="50"/>
                      </a:cubicBezTo>
                      <a:cubicBezTo>
                        <a:pt x="88" y="46"/>
                        <a:pt x="88" y="42"/>
                        <a:pt x="87" y="38"/>
                      </a:cubicBezTo>
                      <a:cubicBezTo>
                        <a:pt x="83" y="38"/>
                        <a:pt x="78" y="35"/>
                        <a:pt x="77" y="31"/>
                      </a:cubicBezTo>
                      <a:cubicBezTo>
                        <a:pt x="75" y="26"/>
                        <a:pt x="76" y="21"/>
                        <a:pt x="79" y="18"/>
                      </a:cubicBezTo>
                      <a:cubicBezTo>
                        <a:pt x="76" y="15"/>
                        <a:pt x="74" y="12"/>
                        <a:pt x="70" y="9"/>
                      </a:cubicBezTo>
                      <a:cubicBezTo>
                        <a:pt x="67" y="12"/>
                        <a:pt x="62" y="13"/>
                        <a:pt x="57" y="11"/>
                      </a:cubicBezTo>
                      <a:cubicBezTo>
                        <a:pt x="53" y="9"/>
                        <a:pt x="50" y="5"/>
                        <a:pt x="50" y="1"/>
                      </a:cubicBezTo>
                      <a:cubicBezTo>
                        <a:pt x="46" y="0"/>
                        <a:pt x="41" y="0"/>
                        <a:pt x="37" y="1"/>
                      </a:cubicBezTo>
                      <a:cubicBezTo>
                        <a:pt x="37" y="5"/>
                        <a:pt x="34" y="9"/>
                        <a:pt x="30" y="11"/>
                      </a:cubicBezTo>
                      <a:cubicBezTo>
                        <a:pt x="25" y="13"/>
                        <a:pt x="20" y="12"/>
                        <a:pt x="17" y="9"/>
                      </a:cubicBezTo>
                      <a:cubicBezTo>
                        <a:pt x="14" y="12"/>
                        <a:pt x="11" y="15"/>
                        <a:pt x="8" y="18"/>
                      </a:cubicBezTo>
                      <a:cubicBezTo>
                        <a:pt x="11" y="21"/>
                        <a:pt x="12" y="26"/>
                        <a:pt x="10" y="31"/>
                      </a:cubicBezTo>
                      <a:cubicBezTo>
                        <a:pt x="9" y="35"/>
                        <a:pt x="5" y="38"/>
                        <a:pt x="0" y="38"/>
                      </a:cubicBezTo>
                      <a:cubicBezTo>
                        <a:pt x="0" y="42"/>
                        <a:pt x="0" y="46"/>
                        <a:pt x="0" y="50"/>
                      </a:cubicBezTo>
                      <a:cubicBezTo>
                        <a:pt x="4" y="50"/>
                        <a:pt x="9" y="53"/>
                        <a:pt x="10" y="58"/>
                      </a:cubicBezTo>
                      <a:cubicBezTo>
                        <a:pt x="12" y="62"/>
                        <a:pt x="11" y="67"/>
                        <a:pt x="8" y="70"/>
                      </a:cubicBezTo>
                      <a:cubicBezTo>
                        <a:pt x="11" y="74"/>
                        <a:pt x="14" y="76"/>
                        <a:pt x="17" y="79"/>
                      </a:cubicBezTo>
                      <a:cubicBezTo>
                        <a:pt x="20" y="76"/>
                        <a:pt x="25" y="75"/>
                        <a:pt x="30" y="77"/>
                      </a:cubicBezTo>
                      <a:cubicBezTo>
                        <a:pt x="34" y="79"/>
                        <a:pt x="37" y="83"/>
                        <a:pt x="37" y="88"/>
                      </a:cubicBezTo>
                      <a:cubicBezTo>
                        <a:pt x="41" y="88"/>
                        <a:pt x="46" y="88"/>
                        <a:pt x="50" y="88"/>
                      </a:cubicBezTo>
                      <a:cubicBezTo>
                        <a:pt x="50" y="83"/>
                        <a:pt x="53" y="79"/>
                        <a:pt x="58" y="77"/>
                      </a:cubicBezTo>
                      <a:cubicBezTo>
                        <a:pt x="62" y="75"/>
                        <a:pt x="67" y="76"/>
                        <a:pt x="70" y="79"/>
                      </a:cubicBezTo>
                      <a:cubicBezTo>
                        <a:pt x="73" y="76"/>
                        <a:pt x="76" y="74"/>
                        <a:pt x="79" y="71"/>
                      </a:cubicBezTo>
                      <a:cubicBezTo>
                        <a:pt x="76" y="67"/>
                        <a:pt x="75" y="62"/>
                        <a:pt x="77" y="58"/>
                      </a:cubicBezTo>
                      <a:close/>
                      <a:moveTo>
                        <a:pt x="33" y="69"/>
                      </a:moveTo>
                      <a:cubicBezTo>
                        <a:pt x="20" y="63"/>
                        <a:pt x="13" y="47"/>
                        <a:pt x="19" y="34"/>
                      </a:cubicBezTo>
                      <a:cubicBezTo>
                        <a:pt x="25" y="20"/>
                        <a:pt x="40" y="14"/>
                        <a:pt x="54" y="20"/>
                      </a:cubicBezTo>
                      <a:cubicBezTo>
                        <a:pt x="67" y="25"/>
                        <a:pt x="74" y="41"/>
                        <a:pt x="68" y="55"/>
                      </a:cubicBezTo>
                      <a:cubicBezTo>
                        <a:pt x="62" y="68"/>
                        <a:pt x="47" y="74"/>
                        <a:pt x="33" y="69"/>
                      </a:cubicBez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20" name="Freeform 18"/>
                <p:cNvSpPr>
                  <a:spLocks noEditPoints="1"/>
                </p:cNvSpPr>
                <p:nvPr/>
              </p:nvSpPr>
              <p:spPr bwMode="auto">
                <a:xfrm>
                  <a:off x="-635001" y="3001963"/>
                  <a:ext cx="155575" cy="158750"/>
                </a:xfrm>
                <a:custGeom>
                  <a:avLst/>
                  <a:gdLst>
                    <a:gd name="T0" fmla="*/ 28 w 41"/>
                    <a:gd name="T1" fmla="*/ 4 h 42"/>
                    <a:gd name="T2" fmla="*/ 4 w 41"/>
                    <a:gd name="T3" fmla="*/ 14 h 42"/>
                    <a:gd name="T4" fmla="*/ 13 w 41"/>
                    <a:gd name="T5" fmla="*/ 38 h 42"/>
                    <a:gd name="T6" fmla="*/ 37 w 41"/>
                    <a:gd name="T7" fmla="*/ 28 h 42"/>
                    <a:gd name="T8" fmla="*/ 28 w 41"/>
                    <a:gd name="T9" fmla="*/ 4 h 42"/>
                    <a:gd name="T10" fmla="*/ 17 w 41"/>
                    <a:gd name="T11" fmla="*/ 30 h 42"/>
                    <a:gd name="T12" fmla="*/ 12 w 41"/>
                    <a:gd name="T13" fmla="*/ 17 h 42"/>
                    <a:gd name="T14" fmla="*/ 24 w 41"/>
                    <a:gd name="T15" fmla="*/ 13 h 42"/>
                    <a:gd name="T16" fmla="*/ 29 w 41"/>
                    <a:gd name="T17" fmla="*/ 25 h 42"/>
                    <a:gd name="T18" fmla="*/ 17 w 41"/>
                    <a:gd name="T19"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8" y="4"/>
                      </a:moveTo>
                      <a:cubicBezTo>
                        <a:pt x="18" y="0"/>
                        <a:pt x="8" y="5"/>
                        <a:pt x="4" y="14"/>
                      </a:cubicBezTo>
                      <a:cubicBezTo>
                        <a:pt x="0" y="23"/>
                        <a:pt x="4" y="34"/>
                        <a:pt x="13" y="38"/>
                      </a:cubicBezTo>
                      <a:cubicBezTo>
                        <a:pt x="23" y="42"/>
                        <a:pt x="33" y="38"/>
                        <a:pt x="37" y="28"/>
                      </a:cubicBezTo>
                      <a:cubicBezTo>
                        <a:pt x="41" y="19"/>
                        <a:pt x="37" y="8"/>
                        <a:pt x="28" y="4"/>
                      </a:cubicBezTo>
                      <a:close/>
                      <a:moveTo>
                        <a:pt x="17" y="30"/>
                      </a:moveTo>
                      <a:cubicBezTo>
                        <a:pt x="12" y="28"/>
                        <a:pt x="10" y="22"/>
                        <a:pt x="12" y="17"/>
                      </a:cubicBezTo>
                      <a:cubicBezTo>
                        <a:pt x="14" y="13"/>
                        <a:pt x="19" y="10"/>
                        <a:pt x="24" y="13"/>
                      </a:cubicBezTo>
                      <a:cubicBezTo>
                        <a:pt x="29" y="15"/>
                        <a:pt x="31" y="20"/>
                        <a:pt x="29" y="25"/>
                      </a:cubicBezTo>
                      <a:cubicBezTo>
                        <a:pt x="27" y="30"/>
                        <a:pt x="22" y="32"/>
                        <a:pt x="1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21" name="Freeform 19"/>
                <p:cNvSpPr>
                  <a:spLocks noEditPoints="1"/>
                </p:cNvSpPr>
                <p:nvPr/>
              </p:nvSpPr>
              <p:spPr bwMode="auto">
                <a:xfrm>
                  <a:off x="-917576" y="2827338"/>
                  <a:ext cx="219075" cy="220662"/>
                </a:xfrm>
                <a:custGeom>
                  <a:avLst/>
                  <a:gdLst>
                    <a:gd name="T0" fmla="*/ 51 w 58"/>
                    <a:gd name="T1" fmla="*/ 38 h 58"/>
                    <a:gd name="T2" fmla="*/ 58 w 58"/>
                    <a:gd name="T3" fmla="*/ 32 h 58"/>
                    <a:gd name="T4" fmla="*/ 58 w 58"/>
                    <a:gd name="T5" fmla="*/ 25 h 58"/>
                    <a:gd name="T6" fmla="*/ 51 w 58"/>
                    <a:gd name="T7" fmla="*/ 20 h 58"/>
                    <a:gd name="T8" fmla="*/ 52 w 58"/>
                    <a:gd name="T9" fmla="*/ 11 h 58"/>
                    <a:gd name="T10" fmla="*/ 47 w 58"/>
                    <a:gd name="T11" fmla="*/ 6 h 58"/>
                    <a:gd name="T12" fmla="*/ 38 w 58"/>
                    <a:gd name="T13" fmla="*/ 7 h 58"/>
                    <a:gd name="T14" fmla="*/ 33 w 58"/>
                    <a:gd name="T15" fmla="*/ 0 h 58"/>
                    <a:gd name="T16" fmla="*/ 25 w 58"/>
                    <a:gd name="T17" fmla="*/ 0 h 58"/>
                    <a:gd name="T18" fmla="*/ 20 w 58"/>
                    <a:gd name="T19" fmla="*/ 7 h 58"/>
                    <a:gd name="T20" fmla="*/ 12 w 58"/>
                    <a:gd name="T21" fmla="*/ 6 h 58"/>
                    <a:gd name="T22" fmla="*/ 6 w 58"/>
                    <a:gd name="T23" fmla="*/ 11 h 58"/>
                    <a:gd name="T24" fmla="*/ 7 w 58"/>
                    <a:gd name="T25" fmla="*/ 20 h 58"/>
                    <a:gd name="T26" fmla="*/ 1 w 58"/>
                    <a:gd name="T27" fmla="*/ 25 h 58"/>
                    <a:gd name="T28" fmla="*/ 1 w 58"/>
                    <a:gd name="T29" fmla="*/ 32 h 58"/>
                    <a:gd name="T30" fmla="*/ 7 w 58"/>
                    <a:gd name="T31" fmla="*/ 38 h 58"/>
                    <a:gd name="T32" fmla="*/ 6 w 58"/>
                    <a:gd name="T33" fmla="*/ 46 h 58"/>
                    <a:gd name="T34" fmla="*/ 12 w 58"/>
                    <a:gd name="T35" fmla="*/ 51 h 58"/>
                    <a:gd name="T36" fmla="*/ 20 w 58"/>
                    <a:gd name="T37" fmla="*/ 50 h 58"/>
                    <a:gd name="T38" fmla="*/ 25 w 58"/>
                    <a:gd name="T39" fmla="*/ 57 h 58"/>
                    <a:gd name="T40" fmla="*/ 33 w 58"/>
                    <a:gd name="T41" fmla="*/ 57 h 58"/>
                    <a:gd name="T42" fmla="*/ 38 w 58"/>
                    <a:gd name="T43" fmla="*/ 50 h 58"/>
                    <a:gd name="T44" fmla="*/ 47 w 58"/>
                    <a:gd name="T45" fmla="*/ 51 h 58"/>
                    <a:gd name="T46" fmla="*/ 52 w 58"/>
                    <a:gd name="T47" fmla="*/ 46 h 58"/>
                    <a:gd name="T48" fmla="*/ 51 w 58"/>
                    <a:gd name="T49" fmla="*/ 38 h 58"/>
                    <a:gd name="T50" fmla="*/ 22 w 58"/>
                    <a:gd name="T51" fmla="*/ 45 h 58"/>
                    <a:gd name="T52" fmla="*/ 13 w 58"/>
                    <a:gd name="T53" fmla="*/ 22 h 58"/>
                    <a:gd name="T54" fmla="*/ 36 w 58"/>
                    <a:gd name="T55" fmla="*/ 13 h 58"/>
                    <a:gd name="T56" fmla="*/ 45 w 58"/>
                    <a:gd name="T57" fmla="*/ 35 h 58"/>
                    <a:gd name="T58" fmla="*/ 22 w 58"/>
                    <a:gd name="T59" fmla="*/ 4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1" y="38"/>
                      </a:moveTo>
                      <a:cubicBezTo>
                        <a:pt x="52" y="35"/>
                        <a:pt x="55" y="33"/>
                        <a:pt x="58" y="32"/>
                      </a:cubicBezTo>
                      <a:cubicBezTo>
                        <a:pt x="58" y="30"/>
                        <a:pt x="58" y="27"/>
                        <a:pt x="58" y="25"/>
                      </a:cubicBezTo>
                      <a:cubicBezTo>
                        <a:pt x="55" y="25"/>
                        <a:pt x="52" y="23"/>
                        <a:pt x="51" y="20"/>
                      </a:cubicBezTo>
                      <a:cubicBezTo>
                        <a:pt x="50" y="17"/>
                        <a:pt x="50" y="14"/>
                        <a:pt x="52" y="11"/>
                      </a:cubicBezTo>
                      <a:cubicBezTo>
                        <a:pt x="51" y="9"/>
                        <a:pt x="49" y="7"/>
                        <a:pt x="47" y="6"/>
                      </a:cubicBezTo>
                      <a:cubicBezTo>
                        <a:pt x="45" y="8"/>
                        <a:pt x="41" y="8"/>
                        <a:pt x="38" y="7"/>
                      </a:cubicBezTo>
                      <a:cubicBezTo>
                        <a:pt x="35" y="6"/>
                        <a:pt x="34" y="3"/>
                        <a:pt x="33" y="0"/>
                      </a:cubicBezTo>
                      <a:cubicBezTo>
                        <a:pt x="31" y="0"/>
                        <a:pt x="28" y="0"/>
                        <a:pt x="25" y="0"/>
                      </a:cubicBezTo>
                      <a:cubicBezTo>
                        <a:pt x="25" y="3"/>
                        <a:pt x="23" y="6"/>
                        <a:pt x="20" y="7"/>
                      </a:cubicBezTo>
                      <a:cubicBezTo>
                        <a:pt x="17" y="8"/>
                        <a:pt x="14" y="8"/>
                        <a:pt x="12" y="6"/>
                      </a:cubicBezTo>
                      <a:cubicBezTo>
                        <a:pt x="10" y="7"/>
                        <a:pt x="8" y="9"/>
                        <a:pt x="6" y="11"/>
                      </a:cubicBezTo>
                      <a:cubicBezTo>
                        <a:pt x="8" y="14"/>
                        <a:pt x="9" y="17"/>
                        <a:pt x="7" y="20"/>
                      </a:cubicBezTo>
                      <a:cubicBezTo>
                        <a:pt x="6" y="23"/>
                        <a:pt x="4" y="25"/>
                        <a:pt x="1" y="25"/>
                      </a:cubicBezTo>
                      <a:cubicBezTo>
                        <a:pt x="0" y="27"/>
                        <a:pt x="0" y="30"/>
                        <a:pt x="1" y="32"/>
                      </a:cubicBezTo>
                      <a:cubicBezTo>
                        <a:pt x="4" y="33"/>
                        <a:pt x="6" y="35"/>
                        <a:pt x="7" y="38"/>
                      </a:cubicBezTo>
                      <a:cubicBezTo>
                        <a:pt x="9" y="40"/>
                        <a:pt x="8" y="44"/>
                        <a:pt x="6" y="46"/>
                      </a:cubicBezTo>
                      <a:cubicBezTo>
                        <a:pt x="8" y="48"/>
                        <a:pt x="10" y="50"/>
                        <a:pt x="12" y="51"/>
                      </a:cubicBezTo>
                      <a:cubicBezTo>
                        <a:pt x="14" y="50"/>
                        <a:pt x="17" y="49"/>
                        <a:pt x="20" y="50"/>
                      </a:cubicBezTo>
                      <a:cubicBezTo>
                        <a:pt x="23" y="51"/>
                        <a:pt x="25" y="54"/>
                        <a:pt x="25" y="57"/>
                      </a:cubicBezTo>
                      <a:cubicBezTo>
                        <a:pt x="28" y="58"/>
                        <a:pt x="31" y="58"/>
                        <a:pt x="33" y="57"/>
                      </a:cubicBezTo>
                      <a:cubicBezTo>
                        <a:pt x="34" y="54"/>
                        <a:pt x="35" y="51"/>
                        <a:pt x="38" y="50"/>
                      </a:cubicBezTo>
                      <a:cubicBezTo>
                        <a:pt x="41" y="49"/>
                        <a:pt x="45" y="50"/>
                        <a:pt x="47" y="51"/>
                      </a:cubicBezTo>
                      <a:cubicBezTo>
                        <a:pt x="49" y="50"/>
                        <a:pt x="51" y="48"/>
                        <a:pt x="52" y="46"/>
                      </a:cubicBezTo>
                      <a:cubicBezTo>
                        <a:pt x="50" y="44"/>
                        <a:pt x="50" y="40"/>
                        <a:pt x="51" y="38"/>
                      </a:cubicBezTo>
                      <a:close/>
                      <a:moveTo>
                        <a:pt x="22" y="45"/>
                      </a:moveTo>
                      <a:cubicBezTo>
                        <a:pt x="14" y="41"/>
                        <a:pt x="9" y="31"/>
                        <a:pt x="13" y="22"/>
                      </a:cubicBezTo>
                      <a:cubicBezTo>
                        <a:pt x="17" y="13"/>
                        <a:pt x="27" y="9"/>
                        <a:pt x="36" y="13"/>
                      </a:cubicBezTo>
                      <a:cubicBezTo>
                        <a:pt x="45" y="16"/>
                        <a:pt x="49" y="27"/>
                        <a:pt x="45" y="35"/>
                      </a:cubicBezTo>
                      <a:cubicBezTo>
                        <a:pt x="42" y="44"/>
                        <a:pt x="31" y="48"/>
                        <a:pt x="22" y="45"/>
                      </a:cubicBez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22" name="Freeform 20"/>
                <p:cNvSpPr>
                  <a:spLocks noEditPoints="1"/>
                </p:cNvSpPr>
                <p:nvPr/>
              </p:nvSpPr>
              <p:spPr bwMode="auto">
                <a:xfrm>
                  <a:off x="-857251" y="2884488"/>
                  <a:ext cx="101600" cy="103187"/>
                </a:xfrm>
                <a:custGeom>
                  <a:avLst/>
                  <a:gdLst>
                    <a:gd name="T0" fmla="*/ 18 w 27"/>
                    <a:gd name="T1" fmla="*/ 3 h 27"/>
                    <a:gd name="T2" fmla="*/ 2 w 27"/>
                    <a:gd name="T3" fmla="*/ 9 h 27"/>
                    <a:gd name="T4" fmla="*/ 9 w 27"/>
                    <a:gd name="T5" fmla="*/ 25 h 27"/>
                    <a:gd name="T6" fmla="*/ 24 w 27"/>
                    <a:gd name="T7" fmla="*/ 18 h 27"/>
                    <a:gd name="T8" fmla="*/ 18 w 27"/>
                    <a:gd name="T9" fmla="*/ 3 h 27"/>
                    <a:gd name="T10" fmla="*/ 11 w 27"/>
                    <a:gd name="T11" fmla="*/ 19 h 27"/>
                    <a:gd name="T12" fmla="*/ 8 w 27"/>
                    <a:gd name="T13" fmla="*/ 11 h 27"/>
                    <a:gd name="T14" fmla="*/ 16 w 27"/>
                    <a:gd name="T15" fmla="*/ 8 h 27"/>
                    <a:gd name="T16" fmla="*/ 19 w 27"/>
                    <a:gd name="T17" fmla="*/ 16 h 27"/>
                    <a:gd name="T18" fmla="*/ 11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8" y="3"/>
                      </a:moveTo>
                      <a:cubicBezTo>
                        <a:pt x="12" y="0"/>
                        <a:pt x="5" y="3"/>
                        <a:pt x="2" y="9"/>
                      </a:cubicBezTo>
                      <a:cubicBezTo>
                        <a:pt x="0" y="15"/>
                        <a:pt x="2" y="22"/>
                        <a:pt x="9" y="25"/>
                      </a:cubicBezTo>
                      <a:cubicBezTo>
                        <a:pt x="15" y="27"/>
                        <a:pt x="22" y="24"/>
                        <a:pt x="24" y="18"/>
                      </a:cubicBezTo>
                      <a:cubicBezTo>
                        <a:pt x="27" y="12"/>
                        <a:pt x="24" y="5"/>
                        <a:pt x="18" y="3"/>
                      </a:cubicBezTo>
                      <a:close/>
                      <a:moveTo>
                        <a:pt x="11" y="19"/>
                      </a:moveTo>
                      <a:cubicBezTo>
                        <a:pt x="8" y="18"/>
                        <a:pt x="6" y="14"/>
                        <a:pt x="8" y="11"/>
                      </a:cubicBezTo>
                      <a:cubicBezTo>
                        <a:pt x="9" y="8"/>
                        <a:pt x="12" y="7"/>
                        <a:pt x="16" y="8"/>
                      </a:cubicBezTo>
                      <a:cubicBezTo>
                        <a:pt x="19" y="9"/>
                        <a:pt x="20" y="13"/>
                        <a:pt x="19" y="16"/>
                      </a:cubicBezTo>
                      <a:cubicBezTo>
                        <a:pt x="18" y="19"/>
                        <a:pt x="14" y="21"/>
                        <a:pt x="11"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sp>
              <p:nvSpPr>
                <p:cNvPr id="23" name="Freeform 22"/>
                <p:cNvSpPr>
                  <a:spLocks/>
                </p:cNvSpPr>
                <p:nvPr/>
              </p:nvSpPr>
              <p:spPr bwMode="auto">
                <a:xfrm>
                  <a:off x="-1201737" y="2695575"/>
                  <a:ext cx="1082674" cy="701675"/>
                </a:xfrm>
                <a:custGeom>
                  <a:avLst/>
                  <a:gdLst>
                    <a:gd name="T0" fmla="*/ 272 w 286"/>
                    <a:gd name="T1" fmla="*/ 0 h 185"/>
                    <a:gd name="T2" fmla="*/ 14 w 286"/>
                    <a:gd name="T3" fmla="*/ 0 h 185"/>
                    <a:gd name="T4" fmla="*/ 0 w 286"/>
                    <a:gd name="T5" fmla="*/ 14 h 185"/>
                    <a:gd name="T6" fmla="*/ 0 w 286"/>
                    <a:gd name="T7" fmla="*/ 90 h 185"/>
                    <a:gd name="T8" fmla="*/ 14 w 286"/>
                    <a:gd name="T9" fmla="*/ 90 h 185"/>
                    <a:gd name="T10" fmla="*/ 14 w 286"/>
                    <a:gd name="T11" fmla="*/ 14 h 185"/>
                    <a:gd name="T12" fmla="*/ 14 w 286"/>
                    <a:gd name="T13" fmla="*/ 14 h 185"/>
                    <a:gd name="T14" fmla="*/ 272 w 286"/>
                    <a:gd name="T15" fmla="*/ 14 h 185"/>
                    <a:gd name="T16" fmla="*/ 272 w 286"/>
                    <a:gd name="T17" fmla="*/ 14 h 185"/>
                    <a:gd name="T18" fmla="*/ 272 w 286"/>
                    <a:gd name="T19" fmla="*/ 171 h 185"/>
                    <a:gd name="T20" fmla="*/ 272 w 286"/>
                    <a:gd name="T21" fmla="*/ 171 h 185"/>
                    <a:gd name="T22" fmla="*/ 272 w 286"/>
                    <a:gd name="T23" fmla="*/ 171 h 185"/>
                    <a:gd name="T24" fmla="*/ 71 w 286"/>
                    <a:gd name="T25" fmla="*/ 171 h 185"/>
                    <a:gd name="T26" fmla="*/ 71 w 286"/>
                    <a:gd name="T27" fmla="*/ 185 h 185"/>
                    <a:gd name="T28" fmla="*/ 272 w 286"/>
                    <a:gd name="T29" fmla="*/ 185 h 185"/>
                    <a:gd name="T30" fmla="*/ 286 w 286"/>
                    <a:gd name="T31" fmla="*/ 171 h 185"/>
                    <a:gd name="T32" fmla="*/ 286 w 286"/>
                    <a:gd name="T33" fmla="*/ 14 h 185"/>
                    <a:gd name="T34" fmla="*/ 272 w 286"/>
                    <a:gd name="T3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185">
                      <a:moveTo>
                        <a:pt x="272" y="0"/>
                      </a:moveTo>
                      <a:cubicBezTo>
                        <a:pt x="14" y="0"/>
                        <a:pt x="14" y="0"/>
                        <a:pt x="14" y="0"/>
                      </a:cubicBezTo>
                      <a:cubicBezTo>
                        <a:pt x="6" y="0"/>
                        <a:pt x="0" y="6"/>
                        <a:pt x="0" y="14"/>
                      </a:cubicBezTo>
                      <a:cubicBezTo>
                        <a:pt x="0" y="90"/>
                        <a:pt x="0" y="90"/>
                        <a:pt x="0" y="90"/>
                      </a:cubicBezTo>
                      <a:cubicBezTo>
                        <a:pt x="14" y="90"/>
                        <a:pt x="14" y="90"/>
                        <a:pt x="14" y="90"/>
                      </a:cubicBezTo>
                      <a:cubicBezTo>
                        <a:pt x="14" y="14"/>
                        <a:pt x="14" y="14"/>
                        <a:pt x="14" y="14"/>
                      </a:cubicBezTo>
                      <a:cubicBezTo>
                        <a:pt x="14" y="14"/>
                        <a:pt x="14" y="14"/>
                        <a:pt x="14" y="14"/>
                      </a:cubicBezTo>
                      <a:cubicBezTo>
                        <a:pt x="272" y="14"/>
                        <a:pt x="272" y="14"/>
                        <a:pt x="272" y="14"/>
                      </a:cubicBezTo>
                      <a:cubicBezTo>
                        <a:pt x="272" y="14"/>
                        <a:pt x="272" y="14"/>
                        <a:pt x="272" y="14"/>
                      </a:cubicBezTo>
                      <a:cubicBezTo>
                        <a:pt x="272" y="171"/>
                        <a:pt x="272" y="171"/>
                        <a:pt x="272" y="171"/>
                      </a:cubicBezTo>
                      <a:cubicBezTo>
                        <a:pt x="272" y="171"/>
                        <a:pt x="272" y="171"/>
                        <a:pt x="272" y="171"/>
                      </a:cubicBezTo>
                      <a:cubicBezTo>
                        <a:pt x="272" y="171"/>
                        <a:pt x="272" y="171"/>
                        <a:pt x="272" y="171"/>
                      </a:cubicBezTo>
                      <a:cubicBezTo>
                        <a:pt x="71" y="171"/>
                        <a:pt x="71" y="171"/>
                        <a:pt x="71" y="171"/>
                      </a:cubicBezTo>
                      <a:cubicBezTo>
                        <a:pt x="71" y="185"/>
                        <a:pt x="71" y="185"/>
                        <a:pt x="71" y="185"/>
                      </a:cubicBezTo>
                      <a:cubicBezTo>
                        <a:pt x="272" y="185"/>
                        <a:pt x="272" y="185"/>
                        <a:pt x="272" y="185"/>
                      </a:cubicBezTo>
                      <a:cubicBezTo>
                        <a:pt x="280" y="185"/>
                        <a:pt x="286" y="179"/>
                        <a:pt x="286" y="171"/>
                      </a:cubicBezTo>
                      <a:cubicBezTo>
                        <a:pt x="286" y="14"/>
                        <a:pt x="286" y="14"/>
                        <a:pt x="286" y="14"/>
                      </a:cubicBezTo>
                      <a:cubicBezTo>
                        <a:pt x="286" y="6"/>
                        <a:pt x="280" y="0"/>
                        <a:pt x="272" y="0"/>
                      </a:cubicBez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8678" tIns="124340" rIns="248678" bIns="124340" numCol="1" anchor="t" anchorCtr="0" compatLnSpc="1">
                  <a:prstTxWarp prst="textNoShape">
                    <a:avLst/>
                  </a:prstTxWarp>
                </a:bodyPr>
                <a:lstStyle/>
                <a:p>
                  <a:pPr marL="731465"/>
                  <a:endParaRPr lang="en-US" sz="8600" dirty="0">
                    <a:solidFill>
                      <a:schemeClr val="bg1"/>
                    </a:solidFill>
                  </a:endParaRPr>
                </a:p>
              </p:txBody>
            </p:sp>
          </p:grpSp>
          <p:pic>
            <p:nvPicPr>
              <p:cNvPr id="17" name="Picture 6"/>
              <p:cNvPicPr>
                <a:picLocks noChangeAspect="1"/>
              </p:cNvPicPr>
              <p:nvPr/>
            </p:nvPicPr>
            <p:blipFill>
              <a:blip r:embed="rId2"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8002678" y="5060312"/>
                <a:ext cx="332465" cy="336933"/>
              </a:xfrm>
              <a:prstGeom prst="rect">
                <a:avLst/>
              </a:prstGeom>
            </p:spPr>
          </p:pic>
        </p:grpSp>
      </p:grpSp>
      <p:sp>
        <p:nvSpPr>
          <p:cNvPr id="24" name="矩形 23"/>
          <p:cNvSpPr/>
          <p:nvPr/>
        </p:nvSpPr>
        <p:spPr>
          <a:xfrm>
            <a:off x="466681" y="4671012"/>
            <a:ext cx="3559002" cy="1231082"/>
          </a:xfrm>
          <a:prstGeom prst="rect">
            <a:avLst/>
          </a:prstGeom>
        </p:spPr>
        <p:txBody>
          <a:bodyPr wrap="square" lIns="243818" tIns="121908" rIns="243818" bIns="121908">
            <a:spAutoFit/>
          </a:bodyPr>
          <a:lstStyle/>
          <a:p>
            <a:pPr algn="ctr"/>
            <a:r>
              <a:rPr lang="zh-CN" altLang="en-US" sz="3200" b="1" dirty="0">
                <a:solidFill>
                  <a:schemeClr val="bg1"/>
                </a:solidFill>
                <a:latin typeface="微软雅黑" pitchFamily="34" charset="-122"/>
                <a:ea typeface="微软雅黑" pitchFamily="34" charset="-122"/>
              </a:rPr>
              <a:t>网络流量中</a:t>
            </a:r>
            <a:endParaRPr lang="en-US" altLang="zh-CN" sz="3200" b="1" dirty="0">
              <a:solidFill>
                <a:schemeClr val="bg1"/>
              </a:solidFill>
              <a:latin typeface="微软雅黑" pitchFamily="34" charset="-122"/>
              <a:ea typeface="微软雅黑" pitchFamily="34" charset="-122"/>
            </a:endParaRPr>
          </a:p>
          <a:p>
            <a:pPr algn="ctr"/>
            <a:r>
              <a:rPr lang="zh-CN" altLang="en-US" sz="3200" b="1" dirty="0">
                <a:solidFill>
                  <a:schemeClr val="bg1"/>
                </a:solidFill>
                <a:latin typeface="微软雅黑" pitchFamily="34" charset="-122"/>
                <a:ea typeface="微软雅黑" pitchFamily="34" charset="-122"/>
              </a:rPr>
              <a:t>各种访问行为</a:t>
            </a:r>
          </a:p>
        </p:txBody>
      </p:sp>
      <p:grpSp>
        <p:nvGrpSpPr>
          <p:cNvPr id="32" name="Group 6"/>
          <p:cNvGrpSpPr/>
          <p:nvPr/>
        </p:nvGrpSpPr>
        <p:grpSpPr>
          <a:xfrm>
            <a:off x="16474703" y="6530084"/>
            <a:ext cx="1727700" cy="1138196"/>
            <a:chOff x="10339871" y="1911022"/>
            <a:chExt cx="971551" cy="640051"/>
          </a:xfrm>
        </p:grpSpPr>
        <p:sp>
          <p:nvSpPr>
            <p:cNvPr id="43" name="Freeform 11"/>
            <p:cNvSpPr>
              <a:spLocks noEditPoints="1"/>
            </p:cNvSpPr>
            <p:nvPr/>
          </p:nvSpPr>
          <p:spPr bwMode="auto">
            <a:xfrm>
              <a:off x="10339871" y="1911022"/>
              <a:ext cx="971551" cy="640051"/>
            </a:xfrm>
            <a:custGeom>
              <a:avLst/>
              <a:gdLst>
                <a:gd name="T0" fmla="*/ 380 w 762"/>
                <a:gd name="T1" fmla="*/ 0 h 502"/>
                <a:gd name="T2" fmla="*/ 380 w 762"/>
                <a:gd name="T3" fmla="*/ 0 h 502"/>
                <a:gd name="T4" fmla="*/ 379 w 762"/>
                <a:gd name="T5" fmla="*/ 502 h 502"/>
                <a:gd name="T6" fmla="*/ 0 w 762"/>
                <a:gd name="T7" fmla="*/ 440 h 502"/>
                <a:gd name="T8" fmla="*/ 380 w 762"/>
                <a:gd name="T9" fmla="*/ 0 h 502"/>
                <a:gd name="T10" fmla="*/ 380 w 762"/>
                <a:gd name="T11" fmla="*/ 0 h 502"/>
                <a:gd name="T12" fmla="*/ 383 w 762"/>
                <a:gd name="T13" fmla="*/ 502 h 502"/>
                <a:gd name="T14" fmla="*/ 762 w 762"/>
                <a:gd name="T15" fmla="*/ 440 h 502"/>
                <a:gd name="T16" fmla="*/ 383 w 762"/>
                <a:gd name="T17" fmla="*/ 0 h 502"/>
                <a:gd name="T18" fmla="*/ 383 w 762"/>
                <a:gd name="T19"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2" h="502">
                  <a:moveTo>
                    <a:pt x="380" y="0"/>
                  </a:moveTo>
                  <a:lnTo>
                    <a:pt x="380" y="0"/>
                  </a:lnTo>
                  <a:lnTo>
                    <a:pt x="379" y="502"/>
                  </a:lnTo>
                  <a:lnTo>
                    <a:pt x="0" y="440"/>
                  </a:lnTo>
                  <a:lnTo>
                    <a:pt x="380" y="0"/>
                  </a:lnTo>
                  <a:lnTo>
                    <a:pt x="380" y="0"/>
                  </a:lnTo>
                  <a:close/>
                  <a:moveTo>
                    <a:pt x="383" y="502"/>
                  </a:moveTo>
                  <a:lnTo>
                    <a:pt x="762" y="440"/>
                  </a:lnTo>
                  <a:lnTo>
                    <a:pt x="383" y="0"/>
                  </a:lnTo>
                  <a:lnTo>
                    <a:pt x="383" y="502"/>
                  </a:lnTo>
                  <a:close/>
                </a:path>
              </a:pathLst>
            </a:custGeom>
            <a:noFill/>
            <a:ln w="15875" cap="flat">
              <a:solidFill>
                <a:schemeClr val="bg1">
                  <a:lumMod val="65000"/>
                </a:schemeClr>
              </a:solidFill>
              <a:prstDash val="solid"/>
              <a:miter lim="800000"/>
              <a:headEnd/>
              <a:tailEnd/>
            </a:ln>
          </p:spPr>
          <p:txBody>
            <a:bodyPr vert="horz" wrap="square" lIns="182842" tIns="91420" rIns="182842" bIns="91420" numCol="1" anchor="t" anchorCtr="0" compatLnSpc="1">
              <a:prstTxWarp prst="textNoShape">
                <a:avLst/>
              </a:prstTxWarp>
            </a:bodyPr>
            <a:lstStyle/>
            <a:p>
              <a:pPr defTabSz="2486648"/>
              <a:endParaRPr lang="en-GB" sz="4200">
                <a:solidFill>
                  <a:schemeClr val="bg1"/>
                </a:solidFill>
              </a:endParaRPr>
            </a:p>
          </p:txBody>
        </p:sp>
        <p:sp>
          <p:nvSpPr>
            <p:cNvPr id="44" name="Freeform 13"/>
            <p:cNvSpPr>
              <a:spLocks noEditPoints="1"/>
            </p:cNvSpPr>
            <p:nvPr/>
          </p:nvSpPr>
          <p:spPr bwMode="auto">
            <a:xfrm>
              <a:off x="10524747" y="2137972"/>
              <a:ext cx="595426" cy="286876"/>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5875" cap="flat">
              <a:solidFill>
                <a:schemeClr val="bg1">
                  <a:lumMod val="6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82842" tIns="91420" rIns="182842" bIns="91420" numCol="1" anchor="t" anchorCtr="0" compatLnSpc="1">
              <a:prstTxWarp prst="textNoShape">
                <a:avLst/>
              </a:prstTxWarp>
            </a:bodyPr>
            <a:lstStyle/>
            <a:p>
              <a:pPr defTabSz="2486648"/>
              <a:endParaRPr lang="en-GB" sz="4200">
                <a:solidFill>
                  <a:schemeClr val="bg1"/>
                </a:solidFill>
              </a:endParaRPr>
            </a:p>
          </p:txBody>
        </p:sp>
        <p:sp>
          <p:nvSpPr>
            <p:cNvPr id="45" name="Freeform 12"/>
            <p:cNvSpPr>
              <a:spLocks noEditPoints="1"/>
            </p:cNvSpPr>
            <p:nvPr/>
          </p:nvSpPr>
          <p:spPr bwMode="auto">
            <a:xfrm>
              <a:off x="10452071" y="2090798"/>
              <a:ext cx="747151" cy="391426"/>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FFFFFF"/>
            </a:solidFill>
            <a:ln w="9525">
              <a:solidFill>
                <a:srgbClr val="000000"/>
              </a:solidFill>
              <a:round/>
              <a:headEnd/>
              <a:tailEnd/>
            </a:ln>
            <a:extLst/>
          </p:spPr>
          <p:txBody>
            <a:bodyPr vert="horz" wrap="square" lIns="182842" tIns="91420" rIns="182842" bIns="91420" numCol="1" anchor="t" anchorCtr="0" compatLnSpc="1">
              <a:prstTxWarp prst="textNoShape">
                <a:avLst/>
              </a:prstTxWarp>
            </a:bodyPr>
            <a:lstStyle/>
            <a:p>
              <a:pPr defTabSz="2486648"/>
              <a:endParaRPr lang="en-GB" sz="4200">
                <a:solidFill>
                  <a:schemeClr val="bg1"/>
                </a:solidFill>
              </a:endParaRPr>
            </a:p>
          </p:txBody>
        </p:sp>
      </p:grpSp>
      <p:sp>
        <p:nvSpPr>
          <p:cNvPr id="33" name="矩形 32"/>
          <p:cNvSpPr/>
          <p:nvPr/>
        </p:nvSpPr>
        <p:spPr>
          <a:xfrm>
            <a:off x="8567352" y="5406696"/>
            <a:ext cx="2616090" cy="52659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itchFamily="34" charset="-122"/>
                <a:ea typeface="微软雅黑" pitchFamily="34" charset="-122"/>
              </a:rPr>
              <a:t>流量数据统计</a:t>
            </a:r>
          </a:p>
        </p:txBody>
      </p:sp>
      <p:sp>
        <p:nvSpPr>
          <p:cNvPr id="34" name="矩形 33"/>
          <p:cNvSpPr/>
          <p:nvPr/>
        </p:nvSpPr>
        <p:spPr>
          <a:xfrm>
            <a:off x="12570875" y="7992506"/>
            <a:ext cx="3161290" cy="5097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微软雅黑" pitchFamily="34" charset="-122"/>
                <a:ea typeface="微软雅黑" pitchFamily="34" charset="-122"/>
              </a:rPr>
              <a:t>APT</a:t>
            </a:r>
            <a:r>
              <a:rPr lang="zh-CN" altLang="en-US" sz="2400" dirty="0">
                <a:solidFill>
                  <a:schemeClr val="bg1"/>
                </a:solidFill>
                <a:latin typeface="微软雅黑" pitchFamily="34" charset="-122"/>
                <a:ea typeface="微软雅黑" pitchFamily="34" charset="-122"/>
              </a:rPr>
              <a:t>沙箱检测</a:t>
            </a:r>
          </a:p>
        </p:txBody>
      </p:sp>
      <p:sp>
        <p:nvSpPr>
          <p:cNvPr id="39" name="矩形 38"/>
          <p:cNvSpPr/>
          <p:nvPr/>
        </p:nvSpPr>
        <p:spPr>
          <a:xfrm>
            <a:off x="15346055" y="7946286"/>
            <a:ext cx="644728" cy="1200329"/>
          </a:xfrm>
          <a:prstGeom prst="rect">
            <a:avLst/>
          </a:prstGeom>
        </p:spPr>
        <p:txBody>
          <a:bodyPr wrap="none">
            <a:spAutoFit/>
          </a:bodyPr>
          <a:lstStyle/>
          <a:p>
            <a:r>
              <a:rPr lang="en-US" altLang="zh-CN" sz="7200" dirty="0">
                <a:solidFill>
                  <a:schemeClr val="bg1"/>
                </a:solidFill>
              </a:rPr>
              <a:t>+</a:t>
            </a:r>
            <a:endParaRPr lang="zh-CN" altLang="en-US" sz="7200" dirty="0">
              <a:solidFill>
                <a:schemeClr val="bg1"/>
              </a:solidFill>
            </a:endParaRPr>
          </a:p>
        </p:txBody>
      </p:sp>
      <p:pic>
        <p:nvPicPr>
          <p:cNvPr id="4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29249" y="6311400"/>
            <a:ext cx="2223617" cy="1606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9" name="矩形 48"/>
          <p:cNvSpPr/>
          <p:nvPr/>
        </p:nvSpPr>
        <p:spPr>
          <a:xfrm>
            <a:off x="20221808" y="4618816"/>
            <a:ext cx="2954611" cy="738640"/>
          </a:xfrm>
          <a:prstGeom prst="rect">
            <a:avLst/>
          </a:prstGeom>
        </p:spPr>
        <p:txBody>
          <a:bodyPr wrap="none" lIns="243818" tIns="121908" rIns="243818" bIns="121908">
            <a:spAutoFit/>
          </a:bodyPr>
          <a:lstStyle/>
          <a:p>
            <a:r>
              <a:rPr lang="zh-CN" altLang="en-US" sz="3200" b="1" dirty="0">
                <a:solidFill>
                  <a:schemeClr val="bg1"/>
                </a:solidFill>
                <a:latin typeface="微软雅黑" pitchFamily="34" charset="-122"/>
                <a:ea typeface="微软雅黑" pitchFamily="34" charset="-122"/>
              </a:rPr>
              <a:t>行为分析结果</a:t>
            </a:r>
          </a:p>
        </p:txBody>
      </p:sp>
      <p:sp>
        <p:nvSpPr>
          <p:cNvPr id="50" name="矩形 49"/>
          <p:cNvSpPr/>
          <p:nvPr/>
        </p:nvSpPr>
        <p:spPr>
          <a:xfrm>
            <a:off x="9727515" y="4476365"/>
            <a:ext cx="7075951" cy="861750"/>
          </a:xfrm>
          <a:prstGeom prst="rect">
            <a:avLst/>
          </a:prstGeom>
        </p:spPr>
        <p:txBody>
          <a:bodyPr wrap="square" lIns="243818" tIns="121908" rIns="243818" bIns="121908">
            <a:spAutoFit/>
          </a:bodyPr>
          <a:lstStyle/>
          <a:p>
            <a:pPr algn="ctr"/>
            <a:r>
              <a:rPr lang="en-US" altLang="zh-CN" sz="4000" b="1" dirty="0">
                <a:solidFill>
                  <a:schemeClr val="bg1"/>
                </a:solidFill>
                <a:latin typeface="微软雅黑" pitchFamily="34" charset="-122"/>
                <a:ea typeface="微软雅黑" pitchFamily="34" charset="-122"/>
              </a:rPr>
              <a:t>APT</a:t>
            </a:r>
            <a:r>
              <a:rPr lang="zh-CN" altLang="en-US" sz="4000" b="1" dirty="0">
                <a:solidFill>
                  <a:schemeClr val="bg1"/>
                </a:solidFill>
                <a:latin typeface="微软雅黑" pitchFamily="34" charset="-122"/>
                <a:ea typeface="微软雅黑" pitchFamily="34" charset="-122"/>
              </a:rPr>
              <a:t>综合立体防御技术体系</a:t>
            </a:r>
          </a:p>
        </p:txBody>
      </p:sp>
      <p:grpSp>
        <p:nvGrpSpPr>
          <p:cNvPr id="106" name="组合 105"/>
          <p:cNvGrpSpPr/>
          <p:nvPr/>
        </p:nvGrpSpPr>
        <p:grpSpPr>
          <a:xfrm>
            <a:off x="856035" y="6149140"/>
            <a:ext cx="2610048" cy="5133040"/>
            <a:chOff x="371952" y="2327228"/>
            <a:chExt cx="1305109" cy="2566687"/>
          </a:xfrm>
        </p:grpSpPr>
        <p:sp>
          <p:nvSpPr>
            <p:cNvPr id="84" name="TextBox 174"/>
            <p:cNvSpPr txBox="1">
              <a:spLocks noChangeArrowheads="1"/>
            </p:cNvSpPr>
            <p:nvPr/>
          </p:nvSpPr>
          <p:spPr bwMode="auto">
            <a:xfrm>
              <a:off x="457201" y="2682252"/>
              <a:ext cx="1105752"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r>
                <a:rPr lang="zh-CN" altLang="en-US" sz="2800" dirty="0">
                  <a:solidFill>
                    <a:schemeClr val="bg1"/>
                  </a:solidFill>
                  <a:latin typeface="微软雅黑" pitchFamily="34" charset="-122"/>
                  <a:ea typeface="微软雅黑" pitchFamily="34" charset="-122"/>
                </a:rPr>
                <a:t>通信五元组</a:t>
              </a:r>
            </a:p>
          </p:txBody>
        </p:sp>
        <p:sp>
          <p:nvSpPr>
            <p:cNvPr id="85" name="TextBox 176"/>
            <p:cNvSpPr txBox="1">
              <a:spLocks noChangeArrowheads="1"/>
            </p:cNvSpPr>
            <p:nvPr/>
          </p:nvSpPr>
          <p:spPr bwMode="auto">
            <a:xfrm>
              <a:off x="522797" y="3430325"/>
              <a:ext cx="1053546"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r>
                <a:rPr lang="zh-CN" altLang="en-US" sz="2800" dirty="0">
                  <a:solidFill>
                    <a:schemeClr val="bg1"/>
                  </a:solidFill>
                  <a:latin typeface="微软雅黑" pitchFamily="34" charset="-122"/>
                  <a:ea typeface="微软雅黑" pitchFamily="34" charset="-122"/>
                </a:rPr>
                <a:t>心跳信号</a:t>
              </a:r>
            </a:p>
          </p:txBody>
        </p:sp>
        <p:sp>
          <p:nvSpPr>
            <p:cNvPr id="86" name="TextBox 178"/>
            <p:cNvSpPr txBox="1">
              <a:spLocks noChangeArrowheads="1"/>
            </p:cNvSpPr>
            <p:nvPr/>
          </p:nvSpPr>
          <p:spPr bwMode="auto">
            <a:xfrm>
              <a:off x="463252" y="3826050"/>
              <a:ext cx="1089002"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pPr algn="ctr"/>
              <a:r>
                <a:rPr lang="zh-CN" altLang="en-US" sz="2800" dirty="0">
                  <a:solidFill>
                    <a:schemeClr val="bg1"/>
                  </a:solidFill>
                  <a:latin typeface="微软雅黑" pitchFamily="34" charset="-122"/>
                  <a:ea typeface="微软雅黑" pitchFamily="34" charset="-122"/>
                </a:rPr>
                <a:t>非常见端口</a:t>
              </a:r>
            </a:p>
          </p:txBody>
        </p:sp>
        <p:cxnSp>
          <p:nvCxnSpPr>
            <p:cNvPr id="87" name="直接箭头连接符 86"/>
            <p:cNvCxnSpPr/>
            <p:nvPr/>
          </p:nvCxnSpPr>
          <p:spPr bwMode="auto">
            <a:xfrm flipH="1">
              <a:off x="480552" y="2610918"/>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TextBox 176"/>
            <p:cNvSpPr txBox="1">
              <a:spLocks noChangeArrowheads="1"/>
            </p:cNvSpPr>
            <p:nvPr/>
          </p:nvSpPr>
          <p:spPr bwMode="auto">
            <a:xfrm>
              <a:off x="540298" y="3059252"/>
              <a:ext cx="1053546"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r>
                <a:rPr lang="zh-CN" altLang="en-US" sz="2800" dirty="0">
                  <a:solidFill>
                    <a:schemeClr val="bg1"/>
                  </a:solidFill>
                  <a:latin typeface="微软雅黑" pitchFamily="34" charset="-122"/>
                  <a:ea typeface="微软雅黑" pitchFamily="34" charset="-122"/>
                </a:rPr>
                <a:t>文件传输</a:t>
              </a:r>
            </a:p>
          </p:txBody>
        </p:sp>
        <p:sp>
          <p:nvSpPr>
            <p:cNvPr id="89" name="TextBox 177"/>
            <p:cNvSpPr txBox="1">
              <a:spLocks noChangeArrowheads="1"/>
            </p:cNvSpPr>
            <p:nvPr/>
          </p:nvSpPr>
          <p:spPr bwMode="auto">
            <a:xfrm>
              <a:off x="371952" y="4192718"/>
              <a:ext cx="1278993"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pPr algn="ctr"/>
              <a:r>
                <a:rPr lang="zh-CN" altLang="en-US" sz="2800" dirty="0">
                  <a:solidFill>
                    <a:schemeClr val="bg1"/>
                  </a:solidFill>
                  <a:latin typeface="微软雅黑" pitchFamily="34" charset="-122"/>
                  <a:ea typeface="微软雅黑" pitchFamily="34" charset="-122"/>
                </a:rPr>
                <a:t>隐蔽信道通信</a:t>
              </a:r>
            </a:p>
          </p:txBody>
        </p:sp>
        <p:sp>
          <p:nvSpPr>
            <p:cNvPr id="90" name="TextBox 178"/>
            <p:cNvSpPr txBox="1">
              <a:spLocks noChangeArrowheads="1"/>
            </p:cNvSpPr>
            <p:nvPr/>
          </p:nvSpPr>
          <p:spPr bwMode="auto">
            <a:xfrm>
              <a:off x="371952" y="4575957"/>
              <a:ext cx="1278993"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r>
                <a:rPr lang="en-US" altLang="zh-CN" sz="2800" dirty="0">
                  <a:solidFill>
                    <a:schemeClr val="bg1"/>
                  </a:solidFill>
                  <a:latin typeface="微软雅黑" pitchFamily="34" charset="-122"/>
                  <a:ea typeface="微软雅黑" pitchFamily="34" charset="-122"/>
                </a:rPr>
                <a:t>URL</a:t>
              </a:r>
              <a:r>
                <a:rPr lang="zh-CN" altLang="en-US" sz="2800" dirty="0">
                  <a:solidFill>
                    <a:schemeClr val="bg1"/>
                  </a:solidFill>
                  <a:latin typeface="微软雅黑" pitchFamily="34" charset="-122"/>
                  <a:ea typeface="微软雅黑" pitchFamily="34" charset="-122"/>
                </a:rPr>
                <a:t>访问统计</a:t>
              </a:r>
            </a:p>
          </p:txBody>
        </p:sp>
        <p:sp>
          <p:nvSpPr>
            <p:cNvPr id="91" name="TextBox 178"/>
            <p:cNvSpPr txBox="1">
              <a:spLocks noChangeArrowheads="1"/>
            </p:cNvSpPr>
            <p:nvPr/>
          </p:nvSpPr>
          <p:spPr bwMode="auto">
            <a:xfrm>
              <a:off x="554696" y="2327228"/>
              <a:ext cx="1122365" cy="261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b="1">
                  <a:solidFill>
                    <a:schemeClr val="tx1"/>
                  </a:solidFill>
                  <a:latin typeface="宋体" pitchFamily="2" charset="-122"/>
                  <a:ea typeface="宋体" pitchFamily="2" charset="-122"/>
                </a:defRPr>
              </a:lvl1pPr>
              <a:lvl2pPr marL="742950" indent="-285750">
                <a:defRPr sz="1600" b="1">
                  <a:solidFill>
                    <a:schemeClr val="tx1"/>
                  </a:solidFill>
                  <a:latin typeface="宋体" pitchFamily="2" charset="-122"/>
                  <a:ea typeface="宋体" pitchFamily="2" charset="-122"/>
                </a:defRPr>
              </a:lvl2pPr>
              <a:lvl3pPr marL="1143000" indent="-228600">
                <a:defRPr sz="1600" b="1">
                  <a:solidFill>
                    <a:schemeClr val="tx1"/>
                  </a:solidFill>
                  <a:latin typeface="宋体" pitchFamily="2" charset="-122"/>
                  <a:ea typeface="宋体" pitchFamily="2" charset="-122"/>
                </a:defRPr>
              </a:lvl3pPr>
              <a:lvl4pPr marL="1600200" indent="-228600">
                <a:defRPr sz="1600" b="1">
                  <a:solidFill>
                    <a:schemeClr val="tx1"/>
                  </a:solidFill>
                  <a:latin typeface="宋体" pitchFamily="2" charset="-122"/>
                  <a:ea typeface="宋体" pitchFamily="2" charset="-122"/>
                </a:defRPr>
              </a:lvl4pPr>
              <a:lvl5pPr marL="2057400" indent="-228600">
                <a:defRPr sz="16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16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16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16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1600" b="1">
                  <a:solidFill>
                    <a:schemeClr val="tx1"/>
                  </a:solidFill>
                  <a:latin typeface="宋体" pitchFamily="2" charset="-122"/>
                  <a:ea typeface="宋体" pitchFamily="2" charset="-122"/>
                </a:defRPr>
              </a:lvl9pPr>
            </a:lstStyle>
            <a:p>
              <a:r>
                <a:rPr lang="zh-CN" altLang="en-US" sz="2800" dirty="0">
                  <a:solidFill>
                    <a:schemeClr val="bg1"/>
                  </a:solidFill>
                  <a:latin typeface="微软雅黑" pitchFamily="34" charset="-122"/>
                  <a:ea typeface="微软雅黑" pitchFamily="34" charset="-122"/>
                </a:rPr>
                <a:t>动态域名</a:t>
              </a:r>
            </a:p>
          </p:txBody>
        </p:sp>
        <p:cxnSp>
          <p:nvCxnSpPr>
            <p:cNvPr id="92" name="直接箭头连接符 91"/>
            <p:cNvCxnSpPr/>
            <p:nvPr/>
          </p:nvCxnSpPr>
          <p:spPr bwMode="auto">
            <a:xfrm flipH="1">
              <a:off x="480552" y="2953096"/>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bwMode="auto">
            <a:xfrm flipH="1">
              <a:off x="480552" y="3326428"/>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bwMode="auto">
            <a:xfrm flipH="1">
              <a:off x="480552" y="3709055"/>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bwMode="auto">
            <a:xfrm flipH="1">
              <a:off x="480552" y="4110666"/>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bwMode="auto">
            <a:xfrm flipH="1">
              <a:off x="480552" y="4478556"/>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bwMode="auto">
            <a:xfrm flipH="1">
              <a:off x="480552" y="4884092"/>
              <a:ext cx="1089197" cy="982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00" name="右箭头 99"/>
          <p:cNvSpPr/>
          <p:nvPr/>
        </p:nvSpPr>
        <p:spPr bwMode="auto">
          <a:xfrm>
            <a:off x="19683600" y="9726685"/>
            <a:ext cx="706030" cy="386115"/>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101" name="右箭头 100"/>
          <p:cNvSpPr/>
          <p:nvPr/>
        </p:nvSpPr>
        <p:spPr bwMode="auto">
          <a:xfrm>
            <a:off x="19584392" y="7000992"/>
            <a:ext cx="706030" cy="386115"/>
          </a:xfrm>
          <a:prstGeom prst="rightArrow">
            <a:avLst/>
          </a:prstGeom>
          <a:solidFill>
            <a:srgbClr val="8CDA6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103" name="右箭头 102"/>
          <p:cNvSpPr/>
          <p:nvPr/>
        </p:nvSpPr>
        <p:spPr bwMode="auto">
          <a:xfrm>
            <a:off x="11790942" y="7084051"/>
            <a:ext cx="706030" cy="386115"/>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104" name="右箭头 103"/>
          <p:cNvSpPr/>
          <p:nvPr/>
        </p:nvSpPr>
        <p:spPr bwMode="auto">
          <a:xfrm>
            <a:off x="11808087" y="9792349"/>
            <a:ext cx="706030" cy="386115"/>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pic>
        <p:nvPicPr>
          <p:cNvPr id="105" name="图片 104"/>
          <p:cNvPicPr>
            <a:picLocks noChangeAspect="1"/>
          </p:cNvPicPr>
          <p:nvPr/>
        </p:nvPicPr>
        <p:blipFill rotWithShape="1">
          <a:blip r:embed="rId4">
            <a:extLst>
              <a:ext uri="{28A0092B-C50C-407E-A947-70E740481C1C}">
                <a14:useLocalDpi xmlns:a14="http://schemas.microsoft.com/office/drawing/2010/main" val="0"/>
              </a:ext>
            </a:extLst>
          </a:blip>
          <a:srcRect l="1" r="46504"/>
          <a:stretch/>
        </p:blipFill>
        <p:spPr>
          <a:xfrm>
            <a:off x="3279231" y="6891260"/>
            <a:ext cx="4488842" cy="3543373"/>
          </a:xfrm>
          <a:prstGeom prst="rect">
            <a:avLst/>
          </a:prstGeom>
          <a:solidFill>
            <a:schemeClr val="bg1"/>
          </a:solidFill>
        </p:spPr>
      </p:pic>
      <p:pic>
        <p:nvPicPr>
          <p:cNvPr id="108" name="图片 107"/>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86" t="14427" r="11285" b="6127"/>
          <a:stretch/>
        </p:blipFill>
        <p:spPr>
          <a:xfrm>
            <a:off x="8506415" y="8791032"/>
            <a:ext cx="2762190" cy="2252333"/>
          </a:xfrm>
          <a:prstGeom prst="rect">
            <a:avLst/>
          </a:prstGeom>
        </p:spPr>
      </p:pic>
      <p:pic>
        <p:nvPicPr>
          <p:cNvPr id="110" name="图片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8762" y="6401975"/>
            <a:ext cx="2845067" cy="1974477"/>
          </a:xfrm>
          <a:prstGeom prst="rect">
            <a:avLst/>
          </a:prstGeom>
        </p:spPr>
      </p:pic>
      <p:sp>
        <p:nvSpPr>
          <p:cNvPr id="111" name="圆角矩形 110"/>
          <p:cNvSpPr/>
          <p:nvPr/>
        </p:nvSpPr>
        <p:spPr bwMode="auto">
          <a:xfrm>
            <a:off x="8239788" y="6025130"/>
            <a:ext cx="3451085" cy="5257050"/>
          </a:xfrm>
          <a:prstGeom prst="roundRect">
            <a:avLst/>
          </a:prstGeom>
          <a:noFill/>
          <a:ln w="9525" cap="flat" cmpd="sng" algn="ctr">
            <a:solidFill>
              <a:srgbClr val="5B9BD5"/>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113"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7—APT+</a:t>
            </a:r>
            <a:r>
              <a:rPr lang="zh-CN" altLang="en-US" sz="5400" b="1" spc="400" dirty="0">
                <a:solidFill>
                  <a:schemeClr val="bg1"/>
                </a:solidFill>
                <a:latin typeface="微软雅黑" pitchFamily="34" charset="-122"/>
                <a:ea typeface="微软雅黑" pitchFamily="34" charset="-122"/>
              </a:rPr>
              <a:t>威胁情报综合防御体系</a:t>
            </a:r>
          </a:p>
        </p:txBody>
      </p:sp>
      <p:sp>
        <p:nvSpPr>
          <p:cNvPr id="114" name="矩形 113"/>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2.9</a:t>
            </a:r>
            <a:endParaRPr lang="zh-CN" altLang="en-US" sz="4400" b="1" kern="0" dirty="0">
              <a:solidFill>
                <a:srgbClr val="F9F9F9"/>
              </a:solidFill>
              <a:latin typeface="微软雅黑" pitchFamily="34" charset="-122"/>
              <a:ea typeface="微软雅黑" pitchFamily="34" charset="-122"/>
            </a:endParaRPr>
          </a:p>
        </p:txBody>
      </p:sp>
      <p:sp>
        <p:nvSpPr>
          <p:cNvPr id="115" name="圆角矩形 114"/>
          <p:cNvSpPr/>
          <p:nvPr/>
        </p:nvSpPr>
        <p:spPr bwMode="auto">
          <a:xfrm>
            <a:off x="12583408" y="6025130"/>
            <a:ext cx="6145400" cy="5257050"/>
          </a:xfrm>
          <a:prstGeom prst="roundRect">
            <a:avLst/>
          </a:prstGeom>
          <a:noFill/>
          <a:ln w="9525" cap="flat" cmpd="sng" algn="ctr">
            <a:solidFill>
              <a:srgbClr val="5B9BD5"/>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pic>
        <p:nvPicPr>
          <p:cNvPr id="116" name="图片 115"/>
          <p:cNvPicPr>
            <a:picLocks noChangeAspect="1"/>
          </p:cNvPicPr>
          <p:nvPr/>
        </p:nvPicPr>
        <p:blipFill rotWithShape="1">
          <a:blip r:embed="rId7" cstate="print">
            <a:extLst>
              <a:ext uri="{28A0092B-C50C-407E-A947-70E740481C1C}">
                <a14:useLocalDpi xmlns:a14="http://schemas.microsoft.com/office/drawing/2010/main" val="0"/>
              </a:ext>
            </a:extLst>
          </a:blip>
          <a:srcRect t="10791" b="5343"/>
          <a:stretch/>
        </p:blipFill>
        <p:spPr>
          <a:xfrm>
            <a:off x="12924072" y="8968801"/>
            <a:ext cx="2590031" cy="1580353"/>
          </a:xfrm>
          <a:prstGeom prst="rect">
            <a:avLst/>
          </a:prstGeom>
        </p:spPr>
      </p:pic>
      <p:sp>
        <p:nvSpPr>
          <p:cNvPr id="121" name="矩形 120"/>
          <p:cNvSpPr/>
          <p:nvPr/>
        </p:nvSpPr>
        <p:spPr>
          <a:xfrm>
            <a:off x="12719926" y="10720142"/>
            <a:ext cx="3161290" cy="5097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itchFamily="34" charset="-122"/>
                <a:ea typeface="微软雅黑" pitchFamily="34" charset="-122"/>
              </a:rPr>
              <a:t>异常行为识别模型</a:t>
            </a:r>
          </a:p>
        </p:txBody>
      </p:sp>
      <p:sp>
        <p:nvSpPr>
          <p:cNvPr id="123" name="矩形 122"/>
          <p:cNvSpPr/>
          <p:nvPr/>
        </p:nvSpPr>
        <p:spPr>
          <a:xfrm>
            <a:off x="16168885" y="7959752"/>
            <a:ext cx="2616090" cy="5425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itchFamily="34" charset="-122"/>
                <a:ea typeface="微软雅黑" pitchFamily="34" charset="-122"/>
              </a:rPr>
              <a:t>威胁情报信息</a:t>
            </a:r>
          </a:p>
        </p:txBody>
      </p:sp>
      <p:sp>
        <p:nvSpPr>
          <p:cNvPr id="124" name="矩形 123"/>
          <p:cNvSpPr/>
          <p:nvPr/>
        </p:nvSpPr>
        <p:spPr>
          <a:xfrm>
            <a:off x="14348063" y="5406696"/>
            <a:ext cx="2616090" cy="52659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itchFamily="34" charset="-122"/>
                <a:ea typeface="微软雅黑" pitchFamily="34" charset="-122"/>
              </a:rPr>
              <a:t>大数据安全分析</a:t>
            </a:r>
          </a:p>
        </p:txBody>
      </p:sp>
      <p:sp>
        <p:nvSpPr>
          <p:cNvPr id="125" name="矩形 124"/>
          <p:cNvSpPr/>
          <p:nvPr/>
        </p:nvSpPr>
        <p:spPr>
          <a:xfrm>
            <a:off x="2134944" y="2109617"/>
            <a:ext cx="20494164" cy="2086725"/>
          </a:xfrm>
          <a:prstGeom prst="rect">
            <a:avLst/>
          </a:prstGeom>
        </p:spPr>
        <p:txBody>
          <a:bodyPr wrap="square">
            <a:spAutoFit/>
          </a:bodyPr>
          <a:lstStyle/>
          <a:p>
            <a:pPr indent="888956">
              <a:lnSpc>
                <a:spcPct val="120000"/>
              </a:lnSpc>
            </a:pPr>
            <a:r>
              <a:rPr lang="zh-CN" altLang="en-US" kern="0" dirty="0">
                <a:solidFill>
                  <a:schemeClr val="bg1"/>
                </a:solidFill>
                <a:latin typeface="微软雅黑" pitchFamily="34" charset="-122"/>
                <a:ea typeface="微软雅黑" pitchFamily="34" charset="-122"/>
                <a:cs typeface="Arial" pitchFamily="34" charset="0"/>
              </a:rPr>
              <a:t>通过网络流量、大数据、异常行为分析、威胁情报等多种技术建立</a:t>
            </a:r>
            <a:r>
              <a:rPr lang="en-US" altLang="zh-CN" kern="0" dirty="0">
                <a:solidFill>
                  <a:schemeClr val="bg1"/>
                </a:solidFill>
                <a:latin typeface="微软雅黑" pitchFamily="34" charset="-122"/>
                <a:ea typeface="微软雅黑" pitchFamily="34" charset="-122"/>
                <a:cs typeface="Arial" pitchFamily="34" charset="0"/>
              </a:rPr>
              <a:t>APT</a:t>
            </a:r>
            <a:r>
              <a:rPr lang="zh-CN" altLang="en-US" kern="0" dirty="0">
                <a:solidFill>
                  <a:schemeClr val="bg1"/>
                </a:solidFill>
                <a:latin typeface="微软雅黑" pitchFamily="34" charset="-122"/>
                <a:ea typeface="微软雅黑" pitchFamily="34" charset="-122"/>
                <a:cs typeface="Arial" pitchFamily="34" charset="0"/>
              </a:rPr>
              <a:t>综合防护模型，以网络流量检测为源头，以大数据和异常行为分析为线索，结合威胁情报、终端检测、攻击者溯源和专业化安全运营团队建立配套的立体防御体系</a:t>
            </a:r>
          </a:p>
        </p:txBody>
      </p:sp>
      <p:sp>
        <p:nvSpPr>
          <p:cNvPr id="127" name="圆角矩形 126"/>
          <p:cNvSpPr/>
          <p:nvPr/>
        </p:nvSpPr>
        <p:spPr bwMode="auto">
          <a:xfrm>
            <a:off x="8239788" y="11614152"/>
            <a:ext cx="10545187" cy="622905"/>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35" name="矩形 34"/>
          <p:cNvSpPr/>
          <p:nvPr/>
        </p:nvSpPr>
        <p:spPr>
          <a:xfrm>
            <a:off x="11820823" y="11650202"/>
            <a:ext cx="3911343" cy="5508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itchFamily="34" charset="-122"/>
                <a:ea typeface="微软雅黑" pitchFamily="34" charset="-122"/>
              </a:rPr>
              <a:t>专业化安全运营团体</a:t>
            </a:r>
          </a:p>
        </p:txBody>
      </p:sp>
      <p:grpSp>
        <p:nvGrpSpPr>
          <p:cNvPr id="117" name="组 65"/>
          <p:cNvGrpSpPr/>
          <p:nvPr/>
        </p:nvGrpSpPr>
        <p:grpSpPr>
          <a:xfrm>
            <a:off x="11096930" y="11497142"/>
            <a:ext cx="909135" cy="903489"/>
            <a:chOff x="5622670" y="2132856"/>
            <a:chExt cx="455391" cy="520666"/>
          </a:xfrm>
        </p:grpSpPr>
        <p:sp>
          <p:nvSpPr>
            <p:cNvPr id="118" name="Freeform 5"/>
            <p:cNvSpPr>
              <a:spLocks noChangeAspect="1" noEditPoints="1"/>
            </p:cNvSpPr>
            <p:nvPr/>
          </p:nvSpPr>
          <p:spPr bwMode="auto">
            <a:xfrm>
              <a:off x="5622670" y="2132856"/>
              <a:ext cx="248811" cy="374191"/>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chemeClr val="tx1">
                <a:lumMod val="50000"/>
                <a:lumOff val="50000"/>
              </a:schemeClr>
            </a:solidFill>
            <a:ln w="9525">
              <a:solidFill>
                <a:schemeClr val="bg1"/>
              </a:solidFill>
              <a:round/>
            </a:ln>
          </p:spPr>
          <p:txBody>
            <a:bodyPr vert="horz" wrap="square" lIns="182868" tIns="91434" rIns="182868" bIns="91434" numCol="1" anchor="t" anchorCtr="0" compatLnSpc="1"/>
            <a:lstStyle/>
            <a:p>
              <a:endParaRPr lang="en-GB" sz="7200">
                <a:solidFill>
                  <a:schemeClr val="bg1"/>
                </a:solidFill>
                <a:latin typeface="微软雅黑" pitchFamily="34" charset="-122"/>
                <a:ea typeface="微软雅黑" pitchFamily="34" charset="-122"/>
              </a:endParaRPr>
            </a:p>
          </p:txBody>
        </p:sp>
        <p:sp>
          <p:nvSpPr>
            <p:cNvPr id="119" name="Freeform 5"/>
            <p:cNvSpPr>
              <a:spLocks noChangeAspect="1" noEditPoints="1"/>
            </p:cNvSpPr>
            <p:nvPr/>
          </p:nvSpPr>
          <p:spPr bwMode="auto">
            <a:xfrm>
              <a:off x="5829250" y="2132856"/>
              <a:ext cx="248811" cy="374191"/>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chemeClr val="tx1">
                <a:lumMod val="50000"/>
                <a:lumOff val="50000"/>
              </a:schemeClr>
            </a:solidFill>
            <a:ln w="9525">
              <a:solidFill>
                <a:schemeClr val="bg1"/>
              </a:solidFill>
              <a:round/>
            </a:ln>
          </p:spPr>
          <p:txBody>
            <a:bodyPr vert="horz" wrap="square" lIns="182868" tIns="91434" rIns="182868" bIns="91434" numCol="1" anchor="t" anchorCtr="0" compatLnSpc="1"/>
            <a:lstStyle/>
            <a:p>
              <a:endParaRPr lang="en-GB" sz="7200">
                <a:solidFill>
                  <a:schemeClr val="bg1"/>
                </a:solidFill>
                <a:latin typeface="微软雅黑" pitchFamily="34" charset="-122"/>
                <a:ea typeface="微软雅黑" pitchFamily="34" charset="-122"/>
              </a:endParaRPr>
            </a:p>
          </p:txBody>
        </p:sp>
        <p:sp>
          <p:nvSpPr>
            <p:cNvPr id="120" name="Freeform 5"/>
            <p:cNvSpPr>
              <a:spLocks noChangeAspect="1" noEditPoints="1"/>
            </p:cNvSpPr>
            <p:nvPr/>
          </p:nvSpPr>
          <p:spPr bwMode="auto">
            <a:xfrm>
              <a:off x="5729994" y="2279331"/>
              <a:ext cx="248811" cy="374191"/>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chemeClr val="tx1">
                <a:lumMod val="50000"/>
                <a:lumOff val="50000"/>
              </a:schemeClr>
            </a:solidFill>
            <a:ln w="9525">
              <a:solidFill>
                <a:schemeClr val="bg1"/>
              </a:solidFill>
              <a:round/>
            </a:ln>
          </p:spPr>
          <p:txBody>
            <a:bodyPr vert="horz" wrap="square" lIns="182868" tIns="91434" rIns="182868" bIns="91434" numCol="1" anchor="t" anchorCtr="0" compatLnSpc="1"/>
            <a:lstStyle/>
            <a:p>
              <a:endParaRPr lang="en-GB" sz="7200">
                <a:solidFill>
                  <a:schemeClr val="bg1"/>
                </a:solidFill>
                <a:latin typeface="微软雅黑" pitchFamily="34" charset="-122"/>
                <a:ea typeface="微软雅黑" pitchFamily="34" charset="-122"/>
              </a:endParaRPr>
            </a:p>
          </p:txBody>
        </p:sp>
      </p:grpSp>
      <p:pic>
        <p:nvPicPr>
          <p:cNvPr id="128" name="图片 127"/>
          <p:cNvPicPr>
            <a:picLocks noChangeAspect="1"/>
          </p:cNvPicPr>
          <p:nvPr/>
        </p:nvPicPr>
        <p:blipFill rotWithShape="1">
          <a:blip r:embed="rId8" cstate="print">
            <a:extLst>
              <a:ext uri="{28A0092B-C50C-407E-A947-70E740481C1C}">
                <a14:useLocalDpi xmlns:a14="http://schemas.microsoft.com/office/drawing/2010/main" val="0"/>
              </a:ext>
            </a:extLst>
          </a:blip>
          <a:srcRect l="45166" t="9749" r="13667" b="19251"/>
          <a:stretch/>
        </p:blipFill>
        <p:spPr>
          <a:xfrm>
            <a:off x="16717108" y="8980044"/>
            <a:ext cx="1480794" cy="1702613"/>
          </a:xfrm>
          <a:prstGeom prst="rect">
            <a:avLst/>
          </a:prstGeom>
        </p:spPr>
      </p:pic>
      <p:sp>
        <p:nvSpPr>
          <p:cNvPr id="129" name="矩形 128"/>
          <p:cNvSpPr/>
          <p:nvPr/>
        </p:nvSpPr>
        <p:spPr>
          <a:xfrm>
            <a:off x="16294163" y="10687389"/>
            <a:ext cx="2616090" cy="5425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itchFamily="34" charset="-122"/>
                <a:ea typeface="微软雅黑" pitchFamily="34" charset="-122"/>
              </a:rPr>
              <a:t>攻击者溯源</a:t>
            </a:r>
          </a:p>
        </p:txBody>
      </p:sp>
    </p:spTree>
    <p:extLst>
      <p:ext uri="{BB962C8B-B14F-4D97-AF65-F5344CB8AC3E}">
        <p14:creationId xmlns:p14="http://schemas.microsoft.com/office/powerpoint/2010/main" val="723693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4683" y="2393794"/>
            <a:ext cx="10860297" cy="584775"/>
          </a:xfrm>
          <a:prstGeom prst="rect">
            <a:avLst/>
          </a:prstGeom>
        </p:spPr>
        <p:txBody>
          <a:bodyPr wrap="square">
            <a:spAutoFit/>
          </a:bodyPr>
          <a:lstStyle/>
          <a:p>
            <a:pPr algn="ctr"/>
            <a:r>
              <a:rPr lang="en-US" altLang="zh-CN" sz="3200" b="1" dirty="0">
                <a:solidFill>
                  <a:schemeClr val="bg1"/>
                </a:solidFill>
                <a:latin typeface="微软雅黑" pitchFamily="34" charset="-122"/>
                <a:ea typeface="微软雅黑" pitchFamily="34" charset="-122"/>
              </a:rPr>
              <a:t>IATF</a:t>
            </a:r>
            <a:r>
              <a:rPr lang="zh-CN" altLang="en-US" sz="3200" b="1" dirty="0">
                <a:solidFill>
                  <a:schemeClr val="bg1"/>
                </a:solidFill>
                <a:latin typeface="微软雅黑" pitchFamily="34" charset="-122"/>
                <a:ea typeface="微软雅黑" pitchFamily="34" charset="-122"/>
              </a:rPr>
              <a:t>信息保障技术</a:t>
            </a:r>
            <a:r>
              <a:rPr lang="zh-CN" altLang="en-US" sz="3200" b="1" dirty="0" smtClean="0">
                <a:solidFill>
                  <a:schemeClr val="bg1"/>
                </a:solidFill>
                <a:latin typeface="微软雅黑" pitchFamily="34" charset="-122"/>
                <a:ea typeface="微软雅黑" pitchFamily="34" charset="-122"/>
              </a:rPr>
              <a:t>框架</a:t>
            </a:r>
            <a:endParaRPr lang="zh-CN" altLang="en-US" sz="3200" b="1" dirty="0">
              <a:solidFill>
                <a:schemeClr val="bg1"/>
              </a:solidFill>
              <a:latin typeface="微软雅黑" pitchFamily="34" charset="-122"/>
              <a:ea typeface="微软雅黑" pitchFamily="34" charset="-122"/>
            </a:endParaRPr>
          </a:p>
        </p:txBody>
      </p:sp>
      <p:sp>
        <p:nvSpPr>
          <p:cNvPr id="3" name="矩形 2"/>
          <p:cNvSpPr/>
          <p:nvPr/>
        </p:nvSpPr>
        <p:spPr>
          <a:xfrm>
            <a:off x="1277871" y="8903124"/>
            <a:ext cx="9933921" cy="3139321"/>
          </a:xfrm>
          <a:prstGeom prst="rect">
            <a:avLst/>
          </a:prstGeom>
        </p:spPr>
        <p:txBody>
          <a:bodyPr wrap="square">
            <a:spAutoFit/>
          </a:bodyPr>
          <a:lstStyle/>
          <a:p>
            <a:pPr indent="723900">
              <a:lnSpc>
                <a:spcPct val="150000"/>
              </a:lnSpc>
            </a:pPr>
            <a:r>
              <a:rPr kumimoji="1" lang="zh-CN" altLang="en-US" sz="3200" dirty="0">
                <a:solidFill>
                  <a:schemeClr val="bg1"/>
                </a:solidFill>
                <a:latin typeface="微软雅黑" pitchFamily="34" charset="-122"/>
                <a:ea typeface="微软雅黑" pitchFamily="34" charset="-122"/>
              </a:rPr>
              <a:t>信息保障的核心思想是纵深防御战略，用一个多层次的、纵深的安全措施来保障用户信息及信息系统的安全。在纵深防御战略中，三个主要核心因素是：</a:t>
            </a:r>
            <a:endParaRPr kumimoji="1" lang="en-US" altLang="zh-CN" sz="3200" dirty="0">
              <a:solidFill>
                <a:schemeClr val="bg1"/>
              </a:solidFill>
              <a:latin typeface="微软雅黑" pitchFamily="34" charset="-122"/>
              <a:ea typeface="微软雅黑" pitchFamily="34" charset="-122"/>
            </a:endParaRPr>
          </a:p>
          <a:p>
            <a:pPr algn="ctr">
              <a:lnSpc>
                <a:spcPct val="150000"/>
              </a:lnSpc>
            </a:pPr>
            <a:r>
              <a:rPr kumimoji="1" lang="zh-CN" altLang="en-US" b="1" dirty="0">
                <a:solidFill>
                  <a:schemeClr val="bg1"/>
                </a:solidFill>
                <a:latin typeface="微软雅黑" pitchFamily="34" charset="-122"/>
                <a:ea typeface="微软雅黑" pitchFamily="34" charset="-122"/>
              </a:rPr>
              <a:t>人、技术和操作</a:t>
            </a:r>
            <a:endParaRPr kumimoji="1" lang="zh-CN" altLang="en-US" dirty="0">
              <a:solidFill>
                <a:schemeClr val="bg1"/>
              </a:solidFill>
              <a:latin typeface="微软雅黑" pitchFamily="34" charset="-122"/>
              <a:ea typeface="微软雅黑" pitchFamily="34" charset="-122"/>
            </a:endParaRPr>
          </a:p>
        </p:txBody>
      </p:sp>
      <p:grpSp>
        <p:nvGrpSpPr>
          <p:cNvPr id="4" name="组合 3"/>
          <p:cNvGrpSpPr/>
          <p:nvPr/>
        </p:nvGrpSpPr>
        <p:grpSpPr>
          <a:xfrm>
            <a:off x="12261141" y="2078855"/>
            <a:ext cx="11640042" cy="4949342"/>
            <a:chOff x="6274156" y="1039272"/>
            <a:chExt cx="5731143" cy="2474832"/>
          </a:xfrm>
        </p:grpSpPr>
        <p:sp>
          <p:nvSpPr>
            <p:cNvPr id="5" name="矩形 4"/>
            <p:cNvSpPr/>
            <p:nvPr/>
          </p:nvSpPr>
          <p:spPr>
            <a:xfrm>
              <a:off x="10200456" y="2624787"/>
              <a:ext cx="1804843" cy="230848"/>
            </a:xfrm>
            <a:prstGeom prst="rect">
              <a:avLst/>
            </a:prstGeom>
          </p:spPr>
          <p:txBody>
            <a:bodyPr wrap="square">
              <a:spAutoFit/>
            </a:bodyPr>
            <a:lstStyle/>
            <a:p>
              <a:pPr algn="ctr"/>
              <a:r>
                <a:rPr lang="zh-CN" altLang="en-US" sz="2400" dirty="0">
                  <a:solidFill>
                    <a:schemeClr val="bg1"/>
                  </a:solidFill>
                  <a:latin typeface="微软雅黑" pitchFamily="34" charset="-122"/>
                  <a:ea typeface="微软雅黑" pitchFamily="34" charset="-122"/>
                </a:rPr>
                <a:t>黑客组织</a:t>
              </a:r>
              <a:r>
                <a:rPr lang="en-US" altLang="zh-CN" sz="2400" dirty="0">
                  <a:solidFill>
                    <a:schemeClr val="bg1"/>
                  </a:solidFill>
                  <a:latin typeface="微软雅黑" pitchFamily="34" charset="-122"/>
                  <a:ea typeface="微软雅黑" pitchFamily="34" charset="-122"/>
                </a:rPr>
                <a:t>&amp;</a:t>
              </a:r>
              <a:r>
                <a:rPr lang="zh-CN" altLang="en-US" sz="2400" dirty="0">
                  <a:solidFill>
                    <a:schemeClr val="bg1"/>
                  </a:solidFill>
                  <a:latin typeface="微软雅黑" pitchFamily="34" charset="-122"/>
                  <a:ea typeface="微软雅黑" pitchFamily="34" charset="-122"/>
                </a:rPr>
                <a:t>网军</a:t>
              </a:r>
              <a:endParaRPr lang="en-US" altLang="zh-CN" sz="2400" dirty="0">
                <a:solidFill>
                  <a:schemeClr val="bg1"/>
                </a:solidFill>
                <a:latin typeface="微软雅黑" pitchFamily="34" charset="-122"/>
                <a:ea typeface="微软雅黑" pitchFamily="34" charset="-122"/>
              </a:endParaRPr>
            </a:p>
          </p:txBody>
        </p:sp>
        <p:sp>
          <p:nvSpPr>
            <p:cNvPr id="6" name="矩形 5"/>
            <p:cNvSpPr/>
            <p:nvPr/>
          </p:nvSpPr>
          <p:spPr>
            <a:xfrm>
              <a:off x="6523679" y="1074502"/>
              <a:ext cx="1303229" cy="47708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传统防御思想</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itchFamily="34" charset="-122"/>
                  <a:ea typeface="微软雅黑" pitchFamily="34" charset="-122"/>
                </a:rPr>
                <a:t>（机器</a:t>
              </a:r>
              <a:r>
                <a:rPr lang="en-US" altLang="zh-CN" sz="2400" b="1" dirty="0">
                  <a:solidFill>
                    <a:schemeClr val="bg1"/>
                  </a:solidFill>
                  <a:latin typeface="微软雅黑" pitchFamily="34" charset="-122"/>
                  <a:ea typeface="微软雅黑" pitchFamily="34" charset="-122"/>
                </a:rPr>
                <a:t>vs</a:t>
              </a:r>
              <a:r>
                <a:rPr lang="zh-CN" altLang="en-US" sz="2400" b="1" dirty="0">
                  <a:solidFill>
                    <a:schemeClr val="bg1"/>
                  </a:solidFill>
                  <a:latin typeface="微软雅黑" pitchFamily="34" charset="-122"/>
                  <a:ea typeface="微软雅黑" pitchFamily="34" charset="-122"/>
                </a:rPr>
                <a:t>人）</a:t>
              </a:r>
            </a:p>
          </p:txBody>
        </p:sp>
        <p:sp>
          <p:nvSpPr>
            <p:cNvPr id="7" name="矩形 6"/>
            <p:cNvSpPr/>
            <p:nvPr/>
          </p:nvSpPr>
          <p:spPr>
            <a:xfrm>
              <a:off x="6523681" y="2105162"/>
              <a:ext cx="1303229" cy="47708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新型防御思想</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itchFamily="34" charset="-122"/>
                  <a:ea typeface="微软雅黑" pitchFamily="34" charset="-122"/>
                </a:rPr>
                <a:t>（人</a:t>
              </a:r>
              <a:r>
                <a:rPr lang="en-US" altLang="zh-CN" sz="2400" b="1" dirty="0">
                  <a:solidFill>
                    <a:schemeClr val="bg1"/>
                  </a:solidFill>
                  <a:latin typeface="微软雅黑" pitchFamily="34" charset="-122"/>
                  <a:ea typeface="微软雅黑" pitchFamily="34" charset="-122"/>
                </a:rPr>
                <a:t>vs</a:t>
              </a:r>
              <a:r>
                <a:rPr lang="zh-CN" altLang="en-US" sz="2400" b="1" dirty="0">
                  <a:solidFill>
                    <a:schemeClr val="bg1"/>
                  </a:solidFill>
                  <a:latin typeface="微软雅黑" pitchFamily="34" charset="-122"/>
                  <a:ea typeface="微软雅黑" pitchFamily="34" charset="-122"/>
                </a:rPr>
                <a:t>人）</a:t>
              </a:r>
            </a:p>
          </p:txBody>
        </p:sp>
        <p:grpSp>
          <p:nvGrpSpPr>
            <p:cNvPr id="8" name="组合 7"/>
            <p:cNvGrpSpPr/>
            <p:nvPr/>
          </p:nvGrpSpPr>
          <p:grpSpPr>
            <a:xfrm>
              <a:off x="8188269" y="1979503"/>
              <a:ext cx="3588303" cy="886151"/>
              <a:chOff x="5724128" y="2335058"/>
              <a:chExt cx="2905094" cy="956571"/>
            </a:xfrm>
          </p:grpSpPr>
          <p:pic>
            <p:nvPicPr>
              <p:cNvPr id="21" name="图片 20"/>
              <p:cNvPicPr>
                <a:picLocks noChangeAspect="1"/>
              </p:cNvPicPr>
              <p:nvPr/>
            </p:nvPicPr>
            <p:blipFill>
              <a:blip r:embed="rId2" cstate="print">
                <a:grayscl/>
              </a:blip>
              <a:stretch>
                <a:fillRect/>
              </a:stretch>
            </p:blipFill>
            <p:spPr>
              <a:xfrm>
                <a:off x="5724128" y="2471268"/>
                <a:ext cx="1242035" cy="534421"/>
              </a:xfrm>
              <a:prstGeom prst="rect">
                <a:avLst/>
              </a:prstGeom>
            </p:spPr>
          </p:pic>
          <p:sp>
            <p:nvSpPr>
              <p:cNvPr id="22" name="矩形 21"/>
              <p:cNvSpPr/>
              <p:nvPr/>
            </p:nvSpPr>
            <p:spPr>
              <a:xfrm>
                <a:off x="7015427" y="2628066"/>
                <a:ext cx="529797" cy="647900"/>
              </a:xfrm>
              <a:prstGeom prst="rect">
                <a:avLst/>
              </a:prstGeom>
            </p:spPr>
            <p:txBody>
              <a:bodyPr wrap="none">
                <a:spAutoFit/>
              </a:bodyPr>
              <a:lstStyle/>
              <a:p>
                <a:r>
                  <a:rPr lang="en-US" altLang="zh-CN" sz="7200" dirty="0">
                    <a:solidFill>
                      <a:schemeClr val="bg1"/>
                    </a:solidFill>
                    <a:latin typeface="微软雅黑" pitchFamily="34" charset="-122"/>
                    <a:ea typeface="微软雅黑" pitchFamily="34" charset="-122"/>
                  </a:rPr>
                  <a:t>VS</a:t>
                </a:r>
                <a:endParaRPr lang="zh-CN" altLang="en-US" sz="7200" dirty="0">
                  <a:solidFill>
                    <a:schemeClr val="bg1"/>
                  </a:solidFill>
                  <a:latin typeface="微软雅黑" pitchFamily="34" charset="-122"/>
                  <a:ea typeface="微软雅黑" pitchFamily="34" charset="-122"/>
                </a:endParaRPr>
              </a:p>
            </p:txBody>
          </p:sp>
          <p:sp>
            <p:nvSpPr>
              <p:cNvPr id="23" name="矩形 22"/>
              <p:cNvSpPr/>
              <p:nvPr/>
            </p:nvSpPr>
            <p:spPr>
              <a:xfrm>
                <a:off x="5763148" y="3042437"/>
                <a:ext cx="1344580" cy="249192"/>
              </a:xfrm>
              <a:prstGeom prst="rect">
                <a:avLst/>
              </a:prstGeom>
            </p:spPr>
            <p:txBody>
              <a:bodyPr wrap="square">
                <a:spAutoFit/>
              </a:bodyPr>
              <a:lstStyle/>
              <a:p>
                <a:pPr algn="ctr"/>
                <a:r>
                  <a:rPr lang="zh-CN" altLang="en-US" sz="2400" dirty="0">
                    <a:solidFill>
                      <a:schemeClr val="bg1"/>
                    </a:solidFill>
                    <a:latin typeface="微软雅黑" pitchFamily="34" charset="-122"/>
                    <a:ea typeface="微软雅黑" pitchFamily="34" charset="-122"/>
                  </a:rPr>
                  <a:t>专业技术团队</a:t>
                </a:r>
                <a:endParaRPr lang="en-US" altLang="zh-CN" sz="2400" dirty="0">
                  <a:solidFill>
                    <a:schemeClr val="bg1"/>
                  </a:solidFill>
                  <a:latin typeface="微软雅黑" pitchFamily="34" charset="-122"/>
                  <a:ea typeface="微软雅黑" pitchFamily="34" charset="-122"/>
                </a:endParaRPr>
              </a:p>
            </p:txBody>
          </p:sp>
          <p:pic>
            <p:nvPicPr>
              <p:cNvPr id="24" name="图片 23"/>
              <p:cNvPicPr>
                <a:picLocks noChangeAspect="1"/>
              </p:cNvPicPr>
              <p:nvPr/>
            </p:nvPicPr>
            <p:blipFill>
              <a:blip r:embed="rId3" cstate="print">
                <a:grayscl/>
              </a:blip>
              <a:stretch>
                <a:fillRect/>
              </a:stretch>
            </p:blipFill>
            <p:spPr>
              <a:xfrm>
                <a:off x="7503061" y="2335058"/>
                <a:ext cx="1126161" cy="661894"/>
              </a:xfrm>
              <a:prstGeom prst="rect">
                <a:avLst/>
              </a:prstGeom>
            </p:spPr>
          </p:pic>
        </p:grpSp>
        <p:grpSp>
          <p:nvGrpSpPr>
            <p:cNvPr id="9" name="组合 8"/>
            <p:cNvGrpSpPr/>
            <p:nvPr/>
          </p:nvGrpSpPr>
          <p:grpSpPr>
            <a:xfrm>
              <a:off x="8568901" y="1039272"/>
              <a:ext cx="2736760" cy="728501"/>
              <a:chOff x="835341" y="3615625"/>
              <a:chExt cx="2215683" cy="786392"/>
            </a:xfrm>
          </p:grpSpPr>
          <p:sp>
            <p:nvSpPr>
              <p:cNvPr id="12" name="矩形 11"/>
              <p:cNvSpPr/>
              <p:nvPr/>
            </p:nvSpPr>
            <p:spPr>
              <a:xfrm>
                <a:off x="835341" y="4152825"/>
                <a:ext cx="806300" cy="249192"/>
              </a:xfrm>
              <a:prstGeom prst="rect">
                <a:avLst/>
              </a:prstGeom>
            </p:spPr>
            <p:txBody>
              <a:bodyPr wrap="square">
                <a:spAutoFit/>
              </a:bodyPr>
              <a:lstStyle/>
              <a:p>
                <a:pPr algn="ctr"/>
                <a:r>
                  <a:rPr lang="zh-CN" altLang="en-US" sz="2400" dirty="0">
                    <a:solidFill>
                      <a:schemeClr val="bg1"/>
                    </a:solidFill>
                    <a:latin typeface="微软雅黑" pitchFamily="34" charset="-122"/>
                    <a:ea typeface="微软雅黑" pitchFamily="34" charset="-122"/>
                  </a:rPr>
                  <a:t>信息系统</a:t>
                </a:r>
                <a:endParaRPr lang="en-US" altLang="zh-CN" sz="2400" dirty="0">
                  <a:solidFill>
                    <a:schemeClr val="bg1"/>
                  </a:solidFill>
                  <a:latin typeface="微软雅黑" pitchFamily="34" charset="-122"/>
                  <a:ea typeface="微软雅黑" pitchFamily="34" charset="-122"/>
                </a:endParaRPr>
              </a:p>
            </p:txBody>
          </p:sp>
          <p:sp>
            <p:nvSpPr>
              <p:cNvPr id="13" name="矩形 12"/>
              <p:cNvSpPr/>
              <p:nvPr/>
            </p:nvSpPr>
            <p:spPr>
              <a:xfrm>
                <a:off x="1817894" y="3737402"/>
                <a:ext cx="529797" cy="647900"/>
              </a:xfrm>
              <a:prstGeom prst="rect">
                <a:avLst/>
              </a:prstGeom>
            </p:spPr>
            <p:txBody>
              <a:bodyPr wrap="none">
                <a:spAutoFit/>
              </a:bodyPr>
              <a:lstStyle/>
              <a:p>
                <a:r>
                  <a:rPr lang="en-US" altLang="zh-CN" sz="7200" dirty="0">
                    <a:solidFill>
                      <a:schemeClr val="bg1"/>
                    </a:solidFill>
                    <a:latin typeface="微软雅黑" pitchFamily="34" charset="-122"/>
                    <a:ea typeface="微软雅黑" pitchFamily="34" charset="-122"/>
                  </a:rPr>
                  <a:t>VS</a:t>
                </a:r>
                <a:endParaRPr lang="zh-CN" altLang="en-US" sz="7200" dirty="0">
                  <a:solidFill>
                    <a:schemeClr val="bg1"/>
                  </a:solidFill>
                  <a:latin typeface="微软雅黑" pitchFamily="34" charset="-122"/>
                  <a:ea typeface="微软雅黑" pitchFamily="34" charset="-122"/>
                </a:endParaRPr>
              </a:p>
            </p:txBody>
          </p:sp>
          <p:pic>
            <p:nvPicPr>
              <p:cNvPr id="14" name="图片 13"/>
              <p:cNvPicPr>
                <a:picLocks noChangeAspect="1"/>
              </p:cNvPicPr>
              <p:nvPr/>
            </p:nvPicPr>
            <p:blipFill>
              <a:blip r:embed="rId4" cstate="print"/>
              <a:stretch>
                <a:fillRect/>
              </a:stretch>
            </p:blipFill>
            <p:spPr>
              <a:xfrm>
                <a:off x="2511641" y="3708724"/>
                <a:ext cx="498320" cy="470636"/>
              </a:xfrm>
              <a:prstGeom prst="rect">
                <a:avLst/>
              </a:prstGeom>
            </p:spPr>
          </p:pic>
          <p:sp>
            <p:nvSpPr>
              <p:cNvPr id="15" name="矩形 14"/>
              <p:cNvSpPr/>
              <p:nvPr/>
            </p:nvSpPr>
            <p:spPr>
              <a:xfrm>
                <a:off x="2515203" y="4152824"/>
                <a:ext cx="535821" cy="249192"/>
              </a:xfrm>
              <a:prstGeom prst="rect">
                <a:avLst/>
              </a:prstGeom>
            </p:spPr>
            <p:txBody>
              <a:bodyPr wrap="square">
                <a:spAutoFit/>
              </a:bodyPr>
              <a:lstStyle/>
              <a:p>
                <a:pPr algn="ctr"/>
                <a:r>
                  <a:rPr lang="zh-CN" altLang="en-US" sz="2400" dirty="0">
                    <a:solidFill>
                      <a:schemeClr val="bg1"/>
                    </a:solidFill>
                    <a:latin typeface="微软雅黑" pitchFamily="34" charset="-122"/>
                    <a:ea typeface="微软雅黑" pitchFamily="34" charset="-122"/>
                  </a:rPr>
                  <a:t>黑客</a:t>
                </a:r>
                <a:endParaRPr lang="en-US" altLang="zh-CN" sz="2400" dirty="0">
                  <a:solidFill>
                    <a:schemeClr val="bg1"/>
                  </a:solidFill>
                  <a:latin typeface="微软雅黑" pitchFamily="34" charset="-122"/>
                  <a:ea typeface="微软雅黑" pitchFamily="34" charset="-122"/>
                </a:endParaRPr>
              </a:p>
            </p:txBody>
          </p:sp>
          <p:grpSp>
            <p:nvGrpSpPr>
              <p:cNvPr id="16" name="组合 15"/>
              <p:cNvGrpSpPr/>
              <p:nvPr/>
            </p:nvGrpSpPr>
            <p:grpSpPr>
              <a:xfrm>
                <a:off x="899592" y="3615625"/>
                <a:ext cx="620726" cy="606978"/>
                <a:chOff x="3905094" y="2084388"/>
                <a:chExt cx="1470968" cy="1368425"/>
              </a:xfrm>
            </p:grpSpPr>
            <p:pic>
              <p:nvPicPr>
                <p:cNvPr id="17" name="Picture 46" descr="server"/>
                <p:cNvPicPr>
                  <a:picLocks noChangeAspect="1" noChangeArrowheads="1"/>
                </p:cNvPicPr>
                <p:nvPr/>
              </p:nvPicPr>
              <p:blipFill>
                <a:blip r:embed="rId5" cstate="print">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4384675" y="2084388"/>
                  <a:ext cx="750888"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6" descr="server"/>
                <p:cNvPicPr>
                  <a:picLocks noChangeAspect="1" noChangeArrowheads="1"/>
                </p:cNvPicPr>
                <p:nvPr/>
              </p:nvPicPr>
              <p:blipFill>
                <a:blip r:embed="rId5" cstate="print">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3905094" y="2300288"/>
                  <a:ext cx="750888"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46" descr="server"/>
                <p:cNvPicPr>
                  <a:picLocks noChangeAspect="1" noChangeArrowheads="1"/>
                </p:cNvPicPr>
                <p:nvPr/>
              </p:nvPicPr>
              <p:blipFill>
                <a:blip r:embed="rId5" cstate="print">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4168775" y="2589213"/>
                  <a:ext cx="750888"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46" descr="server"/>
                <p:cNvPicPr>
                  <a:picLocks noChangeAspect="1" noChangeArrowheads="1"/>
                </p:cNvPicPr>
                <p:nvPr/>
              </p:nvPicPr>
              <p:blipFill>
                <a:blip r:embed="rId5" cstate="print">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4625175" y="2457525"/>
                  <a:ext cx="750887"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cxnSp>
          <p:nvCxnSpPr>
            <p:cNvPr id="10" name="直接连接符 9"/>
            <p:cNvCxnSpPr/>
            <p:nvPr/>
          </p:nvCxnSpPr>
          <p:spPr>
            <a:xfrm>
              <a:off x="6274156" y="1846937"/>
              <a:ext cx="550241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342764" y="3052409"/>
              <a:ext cx="2136689" cy="461695"/>
            </a:xfrm>
            <a:prstGeom prst="rect">
              <a:avLst/>
            </a:prstGeom>
          </p:spPr>
          <p:txBody>
            <a:bodyPr wrap="none">
              <a:spAutoFit/>
            </a:bodyPr>
            <a:lstStyle/>
            <a:p>
              <a:r>
                <a:rPr lang="zh-CN" altLang="en-US" sz="5400" b="1" dirty="0">
                  <a:solidFill>
                    <a:schemeClr val="bg1"/>
                  </a:solidFill>
                  <a:latin typeface="微软雅黑" pitchFamily="34" charset="-122"/>
                  <a:ea typeface="微软雅黑" pitchFamily="34" charset="-122"/>
                </a:rPr>
                <a:t>人与人的对抗</a:t>
              </a:r>
            </a:p>
          </p:txBody>
        </p:sp>
      </p:grpSp>
      <p:grpSp>
        <p:nvGrpSpPr>
          <p:cNvPr id="27" name="组合 26"/>
          <p:cNvGrpSpPr/>
          <p:nvPr/>
        </p:nvGrpSpPr>
        <p:grpSpPr>
          <a:xfrm>
            <a:off x="12191207" y="8778326"/>
            <a:ext cx="5629713" cy="2766947"/>
            <a:chOff x="428829" y="3573016"/>
            <a:chExt cx="4185696" cy="2433986"/>
          </a:xfrm>
        </p:grpSpPr>
        <p:pic>
          <p:nvPicPr>
            <p:cNvPr id="4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0266" y="4305560"/>
              <a:ext cx="1912430" cy="9977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8" name="组合 47"/>
            <p:cNvGrpSpPr/>
            <p:nvPr/>
          </p:nvGrpSpPr>
          <p:grpSpPr>
            <a:xfrm>
              <a:off x="428829" y="3573016"/>
              <a:ext cx="4185696" cy="2433986"/>
              <a:chOff x="212805" y="3695156"/>
              <a:chExt cx="4185696" cy="2433986"/>
            </a:xfrm>
          </p:grpSpPr>
          <p:sp>
            <p:nvSpPr>
              <p:cNvPr id="49" name="矩形 48"/>
              <p:cNvSpPr/>
              <p:nvPr/>
            </p:nvSpPr>
            <p:spPr>
              <a:xfrm>
                <a:off x="1547664" y="3695156"/>
                <a:ext cx="1338668"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漏洞挖掘分析</a:t>
                </a:r>
              </a:p>
            </p:txBody>
          </p:sp>
          <p:sp>
            <p:nvSpPr>
              <p:cNvPr id="50" name="矩形 49"/>
              <p:cNvSpPr/>
              <p:nvPr/>
            </p:nvSpPr>
            <p:spPr>
              <a:xfrm>
                <a:off x="213771" y="3697286"/>
                <a:ext cx="1338668"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恶意代码分析</a:t>
                </a:r>
              </a:p>
            </p:txBody>
          </p:sp>
          <p:sp>
            <p:nvSpPr>
              <p:cNvPr id="51" name="矩形 50"/>
              <p:cNvSpPr/>
              <p:nvPr/>
            </p:nvSpPr>
            <p:spPr>
              <a:xfrm>
                <a:off x="960194" y="4035452"/>
                <a:ext cx="938212"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攻防研究</a:t>
                </a:r>
              </a:p>
            </p:txBody>
          </p:sp>
          <p:sp>
            <p:nvSpPr>
              <p:cNvPr id="52" name="矩形 51"/>
              <p:cNvSpPr/>
              <p:nvPr/>
            </p:nvSpPr>
            <p:spPr>
              <a:xfrm>
                <a:off x="467544" y="5445223"/>
                <a:ext cx="1739124"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安全方案规划人员</a:t>
                </a:r>
              </a:p>
            </p:txBody>
          </p:sp>
          <p:sp>
            <p:nvSpPr>
              <p:cNvPr id="53" name="矩形 52"/>
              <p:cNvSpPr/>
              <p:nvPr/>
            </p:nvSpPr>
            <p:spPr>
              <a:xfrm>
                <a:off x="1180365" y="5763643"/>
                <a:ext cx="938212"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安全开发</a:t>
                </a:r>
              </a:p>
            </p:txBody>
          </p:sp>
          <p:sp>
            <p:nvSpPr>
              <p:cNvPr id="54" name="矩形 53"/>
              <p:cNvSpPr/>
              <p:nvPr/>
            </p:nvSpPr>
            <p:spPr>
              <a:xfrm>
                <a:off x="2085012" y="5763643"/>
                <a:ext cx="938212"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安全测试</a:t>
                </a:r>
              </a:p>
            </p:txBody>
          </p:sp>
          <p:sp>
            <p:nvSpPr>
              <p:cNvPr id="55" name="矩形 54"/>
              <p:cNvSpPr/>
              <p:nvPr/>
            </p:nvSpPr>
            <p:spPr>
              <a:xfrm>
                <a:off x="2085980" y="5445225"/>
                <a:ext cx="1739124"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安全建设实施人员</a:t>
                </a:r>
              </a:p>
            </p:txBody>
          </p:sp>
          <p:sp>
            <p:nvSpPr>
              <p:cNvPr id="56" name="矩形 55"/>
              <p:cNvSpPr/>
              <p:nvPr/>
            </p:nvSpPr>
            <p:spPr>
              <a:xfrm>
                <a:off x="2301043" y="4055195"/>
                <a:ext cx="938212"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风险评估</a:t>
                </a:r>
              </a:p>
            </p:txBody>
          </p:sp>
          <p:sp>
            <p:nvSpPr>
              <p:cNvPr id="57" name="矩形 56"/>
              <p:cNvSpPr/>
              <p:nvPr/>
            </p:nvSpPr>
            <p:spPr>
              <a:xfrm>
                <a:off x="2877103" y="5065438"/>
                <a:ext cx="1338668"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线索分析人员</a:t>
                </a:r>
              </a:p>
            </p:txBody>
          </p:sp>
          <p:sp>
            <p:nvSpPr>
              <p:cNvPr id="58" name="矩形 57"/>
              <p:cNvSpPr/>
              <p:nvPr/>
            </p:nvSpPr>
            <p:spPr>
              <a:xfrm>
                <a:off x="3059833" y="4725143"/>
                <a:ext cx="1338668"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事件响应人员</a:t>
                </a:r>
              </a:p>
            </p:txBody>
          </p:sp>
          <p:sp>
            <p:nvSpPr>
              <p:cNvPr id="59" name="矩形 58"/>
              <p:cNvSpPr/>
              <p:nvPr/>
            </p:nvSpPr>
            <p:spPr>
              <a:xfrm>
                <a:off x="2843810" y="4384849"/>
                <a:ext cx="1338668"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攻击溯源人员</a:t>
                </a:r>
              </a:p>
            </p:txBody>
          </p:sp>
          <p:sp>
            <p:nvSpPr>
              <p:cNvPr id="60" name="矩形 59"/>
              <p:cNvSpPr/>
              <p:nvPr/>
            </p:nvSpPr>
            <p:spPr>
              <a:xfrm>
                <a:off x="212805" y="5763643"/>
                <a:ext cx="938212" cy="365499"/>
              </a:xfrm>
              <a:prstGeom prst="rect">
                <a:avLst/>
              </a:prstGeom>
            </p:spPr>
            <p:txBody>
              <a:bodyPr wrap="none">
                <a:spAutoFit/>
              </a:bodyPr>
              <a:lstStyle/>
              <a:p>
                <a:r>
                  <a:rPr lang="zh-CN" altLang="en-US" sz="2100" b="1" dirty="0">
                    <a:solidFill>
                      <a:schemeClr val="accent1">
                        <a:lumMod val="75000"/>
                      </a:schemeClr>
                    </a:solidFill>
                    <a:latin typeface="微软雅黑" pitchFamily="34" charset="-122"/>
                    <a:ea typeface="微软雅黑" pitchFamily="34" charset="-122"/>
                  </a:rPr>
                  <a:t>产品设计</a:t>
                </a:r>
              </a:p>
            </p:txBody>
          </p:sp>
        </p:grpSp>
      </p:grpSp>
      <p:grpSp>
        <p:nvGrpSpPr>
          <p:cNvPr id="28" name="组合 27"/>
          <p:cNvGrpSpPr/>
          <p:nvPr/>
        </p:nvGrpSpPr>
        <p:grpSpPr>
          <a:xfrm>
            <a:off x="18529158" y="8920423"/>
            <a:ext cx="5372026" cy="2707535"/>
            <a:chOff x="5204277" y="3575147"/>
            <a:chExt cx="3544187" cy="2381723"/>
          </a:xfrm>
        </p:grpSpPr>
        <p:grpSp>
          <p:nvGrpSpPr>
            <p:cNvPr id="32" name="组合 31"/>
            <p:cNvGrpSpPr/>
            <p:nvPr/>
          </p:nvGrpSpPr>
          <p:grpSpPr>
            <a:xfrm>
              <a:off x="5204277" y="3575147"/>
              <a:ext cx="3544187" cy="2381723"/>
              <a:chOff x="4988253" y="3769295"/>
              <a:chExt cx="3544187" cy="2381723"/>
            </a:xfrm>
          </p:grpSpPr>
          <p:sp>
            <p:nvSpPr>
              <p:cNvPr id="36" name="矩形 35"/>
              <p:cNvSpPr/>
              <p:nvPr/>
            </p:nvSpPr>
            <p:spPr>
              <a:xfrm>
                <a:off x="5492309" y="4077071"/>
                <a:ext cx="1556859"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踩点人员</a:t>
                </a:r>
              </a:p>
            </p:txBody>
          </p:sp>
          <p:sp>
            <p:nvSpPr>
              <p:cNvPr id="37" name="矩形 36"/>
              <p:cNvSpPr/>
              <p:nvPr/>
            </p:nvSpPr>
            <p:spPr>
              <a:xfrm>
                <a:off x="7092280" y="3769295"/>
                <a:ext cx="1242312"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漏洞挖掘</a:t>
                </a:r>
              </a:p>
            </p:txBody>
          </p:sp>
          <p:sp>
            <p:nvSpPr>
              <p:cNvPr id="38" name="矩形 37"/>
              <p:cNvSpPr/>
              <p:nvPr/>
            </p:nvSpPr>
            <p:spPr>
              <a:xfrm>
                <a:off x="4988253" y="4772164"/>
                <a:ext cx="944315"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主攻手</a:t>
                </a:r>
              </a:p>
            </p:txBody>
          </p:sp>
          <p:sp>
            <p:nvSpPr>
              <p:cNvPr id="39" name="矩形 38"/>
              <p:cNvSpPr/>
              <p:nvPr/>
            </p:nvSpPr>
            <p:spPr>
              <a:xfrm>
                <a:off x="6678488" y="5445223"/>
                <a:ext cx="1349896"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社工人员</a:t>
                </a:r>
              </a:p>
            </p:txBody>
          </p:sp>
          <p:sp>
            <p:nvSpPr>
              <p:cNvPr id="40" name="矩形 39"/>
              <p:cNvSpPr/>
              <p:nvPr/>
            </p:nvSpPr>
            <p:spPr>
              <a:xfrm>
                <a:off x="6660232" y="4077071"/>
                <a:ext cx="1205880"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被动攻击</a:t>
                </a:r>
              </a:p>
            </p:txBody>
          </p:sp>
          <p:sp>
            <p:nvSpPr>
              <p:cNvPr id="41" name="矩形 40"/>
              <p:cNvSpPr/>
              <p:nvPr/>
            </p:nvSpPr>
            <p:spPr>
              <a:xfrm>
                <a:off x="5488734" y="5079940"/>
                <a:ext cx="832526" cy="365499"/>
              </a:xfrm>
              <a:prstGeom prst="rect">
                <a:avLst/>
              </a:prstGeom>
            </p:spPr>
            <p:txBody>
              <a:bodyPr wrap="none">
                <a:spAutoFit/>
              </a:bodyPr>
              <a:lstStyle/>
              <a:p>
                <a:pPr algn="ctr"/>
                <a:r>
                  <a:rPr lang="zh-CN" altLang="en-US" sz="2100" b="1" dirty="0">
                    <a:solidFill>
                      <a:srgbClr val="FF0000"/>
                    </a:solidFill>
                    <a:latin typeface="微软雅黑" pitchFamily="34" charset="-122"/>
                    <a:ea typeface="微软雅黑" pitchFamily="34" charset="-122"/>
                  </a:rPr>
                  <a:t>渗透人员</a:t>
                </a:r>
              </a:p>
            </p:txBody>
          </p:sp>
          <p:sp>
            <p:nvSpPr>
              <p:cNvPr id="42" name="矩形 41"/>
              <p:cNvSpPr/>
              <p:nvPr/>
            </p:nvSpPr>
            <p:spPr>
              <a:xfrm>
                <a:off x="6212299" y="3769295"/>
                <a:ext cx="1205880"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漏洞利用</a:t>
                </a:r>
              </a:p>
            </p:txBody>
          </p:sp>
          <p:sp>
            <p:nvSpPr>
              <p:cNvPr id="43" name="矩形 42"/>
              <p:cNvSpPr/>
              <p:nvPr/>
            </p:nvSpPr>
            <p:spPr>
              <a:xfrm>
                <a:off x="6156176" y="5785519"/>
                <a:ext cx="1349896"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工具研发</a:t>
                </a:r>
              </a:p>
            </p:txBody>
          </p:sp>
          <p:sp>
            <p:nvSpPr>
              <p:cNvPr id="44" name="矩形 43"/>
              <p:cNvSpPr/>
              <p:nvPr/>
            </p:nvSpPr>
            <p:spPr>
              <a:xfrm>
                <a:off x="7182544" y="5785519"/>
                <a:ext cx="1349896"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工具测试</a:t>
                </a:r>
              </a:p>
            </p:txBody>
          </p:sp>
          <p:sp>
            <p:nvSpPr>
              <p:cNvPr id="45" name="矩形 44"/>
              <p:cNvSpPr/>
              <p:nvPr/>
            </p:nvSpPr>
            <p:spPr>
              <a:xfrm>
                <a:off x="5241997" y="4437112"/>
                <a:ext cx="1277888" cy="365499"/>
              </a:xfrm>
              <a:prstGeom prst="rect">
                <a:avLst/>
              </a:prstGeom>
            </p:spPr>
            <p:txBody>
              <a:bodyPr wrap="square">
                <a:spAutoFit/>
              </a:bodyPr>
              <a:lstStyle/>
              <a:p>
                <a:pPr algn="ctr"/>
                <a:r>
                  <a:rPr lang="zh-CN" altLang="en-US" sz="2100" b="1" dirty="0">
                    <a:solidFill>
                      <a:srgbClr val="FF0000"/>
                    </a:solidFill>
                    <a:latin typeface="微软雅黑" pitchFamily="34" charset="-122"/>
                    <a:ea typeface="微软雅黑" pitchFamily="34" charset="-122"/>
                  </a:rPr>
                  <a:t>组织策划</a:t>
                </a:r>
              </a:p>
            </p:txBody>
          </p:sp>
          <p:sp>
            <p:nvSpPr>
              <p:cNvPr id="46" name="矩形 45"/>
              <p:cNvSpPr/>
              <p:nvPr/>
            </p:nvSpPr>
            <p:spPr>
              <a:xfrm>
                <a:off x="5903284" y="5425480"/>
                <a:ext cx="832526" cy="365499"/>
              </a:xfrm>
              <a:prstGeom prst="rect">
                <a:avLst/>
              </a:prstGeom>
            </p:spPr>
            <p:txBody>
              <a:bodyPr wrap="none">
                <a:spAutoFit/>
              </a:bodyPr>
              <a:lstStyle/>
              <a:p>
                <a:pPr algn="ctr"/>
                <a:r>
                  <a:rPr lang="zh-CN" altLang="en-US" sz="2100" b="1" dirty="0">
                    <a:solidFill>
                      <a:srgbClr val="FF0000"/>
                    </a:solidFill>
                    <a:latin typeface="微软雅黑" pitchFamily="34" charset="-122"/>
                    <a:ea typeface="微软雅黑" pitchFamily="34" charset="-122"/>
                  </a:rPr>
                  <a:t>信息分析</a:t>
                </a:r>
              </a:p>
            </p:txBody>
          </p:sp>
        </p:grpSp>
        <p:grpSp>
          <p:nvGrpSpPr>
            <p:cNvPr id="33" name="组合 32"/>
            <p:cNvGrpSpPr/>
            <p:nvPr/>
          </p:nvGrpSpPr>
          <p:grpSpPr>
            <a:xfrm>
              <a:off x="6638486" y="4339652"/>
              <a:ext cx="1393163" cy="787922"/>
              <a:chOff x="6638485" y="4211717"/>
              <a:chExt cx="1894601" cy="967351"/>
            </a:xfrm>
          </p:grpSpPr>
          <p:pic>
            <p:nvPicPr>
              <p:cNvPr id="3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8485" y="4242964"/>
                <a:ext cx="1241269" cy="936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9832" y="4211717"/>
                <a:ext cx="1253254" cy="936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sp>
        <p:nvSpPr>
          <p:cNvPr id="29" name="矩形 28"/>
          <p:cNvSpPr/>
          <p:nvPr/>
        </p:nvSpPr>
        <p:spPr>
          <a:xfrm>
            <a:off x="14369053" y="8092041"/>
            <a:ext cx="1005403" cy="584775"/>
          </a:xfrm>
          <a:prstGeom prst="rect">
            <a:avLst/>
          </a:prstGeom>
        </p:spPr>
        <p:txBody>
          <a:bodyPr wrap="none">
            <a:spAutoFit/>
          </a:bodyPr>
          <a:lstStyle/>
          <a:p>
            <a:r>
              <a:rPr lang="zh-CN" altLang="en-US" sz="3200" b="1" dirty="0">
                <a:solidFill>
                  <a:schemeClr val="accent1">
                    <a:lumMod val="75000"/>
                  </a:schemeClr>
                </a:solidFill>
                <a:latin typeface="微软雅黑" pitchFamily="34" charset="-122"/>
                <a:ea typeface="微软雅黑" pitchFamily="34" charset="-122"/>
              </a:rPr>
              <a:t>蓝</a:t>
            </a:r>
            <a:r>
              <a:rPr lang="zh-CN" altLang="en-US" sz="3200" b="1" dirty="0" smtClean="0">
                <a:solidFill>
                  <a:schemeClr val="accent1">
                    <a:lumMod val="75000"/>
                  </a:schemeClr>
                </a:solidFill>
                <a:latin typeface="微软雅黑" pitchFamily="34" charset="-122"/>
                <a:ea typeface="微软雅黑" pitchFamily="34" charset="-122"/>
              </a:rPr>
              <a:t>方</a:t>
            </a:r>
            <a:endParaRPr lang="zh-CN" altLang="en-US" sz="3200" b="1" dirty="0">
              <a:solidFill>
                <a:schemeClr val="accent1">
                  <a:lumMod val="75000"/>
                </a:schemeClr>
              </a:solidFill>
              <a:latin typeface="微软雅黑" pitchFamily="34" charset="-122"/>
              <a:ea typeface="微软雅黑" pitchFamily="34" charset="-122"/>
            </a:endParaRPr>
          </a:p>
        </p:txBody>
      </p:sp>
      <p:sp>
        <p:nvSpPr>
          <p:cNvPr id="30" name="矩形 29"/>
          <p:cNvSpPr/>
          <p:nvPr/>
        </p:nvSpPr>
        <p:spPr>
          <a:xfrm>
            <a:off x="20419009" y="8095991"/>
            <a:ext cx="1005403" cy="584775"/>
          </a:xfrm>
          <a:prstGeom prst="rect">
            <a:avLst/>
          </a:prstGeom>
        </p:spPr>
        <p:txBody>
          <a:bodyPr wrap="none">
            <a:spAutoFit/>
          </a:bodyPr>
          <a:lstStyle/>
          <a:p>
            <a:r>
              <a:rPr lang="zh-CN" altLang="en-US" sz="3200" b="1" dirty="0">
                <a:solidFill>
                  <a:srgbClr val="FF0000"/>
                </a:solidFill>
                <a:latin typeface="微软雅黑" pitchFamily="34" charset="-122"/>
                <a:ea typeface="微软雅黑" pitchFamily="34" charset="-122"/>
              </a:rPr>
              <a:t>红</a:t>
            </a:r>
            <a:r>
              <a:rPr lang="zh-CN" altLang="en-US" sz="3200" b="1" dirty="0" smtClean="0">
                <a:solidFill>
                  <a:srgbClr val="FF0000"/>
                </a:solidFill>
                <a:latin typeface="微软雅黑" pitchFamily="34" charset="-122"/>
                <a:ea typeface="微软雅黑" pitchFamily="34" charset="-122"/>
              </a:rPr>
              <a:t>方</a:t>
            </a:r>
            <a:endParaRPr lang="zh-CN" altLang="en-US" sz="3200" b="1" dirty="0">
              <a:solidFill>
                <a:srgbClr val="FF0000"/>
              </a:solidFill>
              <a:latin typeface="微软雅黑" pitchFamily="34" charset="-122"/>
              <a:ea typeface="微软雅黑" pitchFamily="34" charset="-122"/>
            </a:endParaRPr>
          </a:p>
        </p:txBody>
      </p:sp>
      <p:sp>
        <p:nvSpPr>
          <p:cNvPr id="31" name="矩形 30"/>
          <p:cNvSpPr/>
          <p:nvPr/>
        </p:nvSpPr>
        <p:spPr>
          <a:xfrm>
            <a:off x="17119162" y="11735643"/>
            <a:ext cx="2954655" cy="923330"/>
          </a:xfrm>
          <a:prstGeom prst="rect">
            <a:avLst/>
          </a:prstGeom>
        </p:spPr>
        <p:txBody>
          <a:bodyPr wrap="none">
            <a:spAutoFit/>
          </a:bodyPr>
          <a:lstStyle/>
          <a:p>
            <a:r>
              <a:rPr lang="zh-CN" altLang="en-US" sz="5400" b="1" dirty="0">
                <a:solidFill>
                  <a:schemeClr val="bg1"/>
                </a:solidFill>
                <a:latin typeface="微软雅黑" pitchFamily="34" charset="-122"/>
                <a:ea typeface="微软雅黑" pitchFamily="34" charset="-122"/>
              </a:rPr>
              <a:t>红蓝对抗</a:t>
            </a:r>
          </a:p>
        </p:txBody>
      </p:sp>
      <p:sp>
        <p:nvSpPr>
          <p:cNvPr id="6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8—</a:t>
            </a:r>
            <a:r>
              <a:rPr lang="zh-CN" altLang="en-US" sz="5400" b="1" spc="400" dirty="0">
                <a:solidFill>
                  <a:schemeClr val="bg1"/>
                </a:solidFill>
                <a:latin typeface="微软雅黑" pitchFamily="34" charset="-122"/>
                <a:ea typeface="微软雅黑" pitchFamily="34" charset="-122"/>
              </a:rPr>
              <a:t>加强红蓝对抗，提升实战能力</a:t>
            </a:r>
          </a:p>
        </p:txBody>
      </p:sp>
      <p:sp>
        <p:nvSpPr>
          <p:cNvPr id="63" name="矩形 6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2.10</a:t>
            </a:r>
            <a:endParaRPr lang="zh-CN" altLang="en-US" sz="4400" b="1" kern="0" dirty="0">
              <a:solidFill>
                <a:srgbClr val="F9F9F9"/>
              </a:solidFill>
              <a:latin typeface="微软雅黑" pitchFamily="34" charset="-122"/>
              <a:ea typeface="微软雅黑" pitchFamily="34" charset="-122"/>
            </a:endParaRPr>
          </a:p>
        </p:txBody>
      </p:sp>
      <p:sp>
        <p:nvSpPr>
          <p:cNvPr id="61" name="圆角矩形 60"/>
          <p:cNvSpPr/>
          <p:nvPr/>
        </p:nvSpPr>
        <p:spPr>
          <a:xfrm>
            <a:off x="1080655" y="3959195"/>
            <a:ext cx="10186537" cy="456682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8" name="图片 117"/>
          <p:cNvPicPr>
            <a:picLocks noChangeAspect="1"/>
          </p:cNvPicPr>
          <p:nvPr/>
        </p:nvPicPr>
        <p:blipFill>
          <a:blip r:embed="rId9"/>
          <a:stretch>
            <a:fillRect/>
          </a:stretch>
        </p:blipFill>
        <p:spPr>
          <a:xfrm>
            <a:off x="1831485" y="4085041"/>
            <a:ext cx="8858883" cy="4290205"/>
          </a:xfrm>
          <a:prstGeom prst="rect">
            <a:avLst/>
          </a:prstGeom>
        </p:spPr>
      </p:pic>
      <p:sp>
        <p:nvSpPr>
          <p:cNvPr id="64" name="文本框 63"/>
          <p:cNvSpPr txBox="1"/>
          <p:nvPr/>
        </p:nvSpPr>
        <p:spPr>
          <a:xfrm>
            <a:off x="17668818" y="9700768"/>
            <a:ext cx="1065031" cy="646331"/>
          </a:xfrm>
          <a:prstGeom prst="rect">
            <a:avLst/>
          </a:prstGeom>
          <a:noFill/>
        </p:spPr>
        <p:txBody>
          <a:bodyPr wrap="square" rtlCol="0">
            <a:spAutoFit/>
          </a:bodyPr>
          <a:lstStyle/>
          <a:p>
            <a:pPr algn="ctr"/>
            <a:r>
              <a:rPr lang="en-US" altLang="zh-CN" b="1" dirty="0" smtClean="0">
                <a:solidFill>
                  <a:srgbClr val="FF0000"/>
                </a:solidFill>
              </a:rPr>
              <a:t>VS</a:t>
            </a:r>
            <a:endParaRPr lang="zh-CN" altLang="en-US" b="1" dirty="0">
              <a:solidFill>
                <a:srgbClr val="FF0000"/>
              </a:solidFill>
            </a:endParaRPr>
          </a:p>
        </p:txBody>
      </p:sp>
    </p:spTree>
    <p:extLst>
      <p:ext uri="{BB962C8B-B14F-4D97-AF65-F5344CB8AC3E}">
        <p14:creationId xmlns:p14="http://schemas.microsoft.com/office/powerpoint/2010/main" val="1915080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9—</a:t>
            </a:r>
            <a:r>
              <a:rPr lang="zh-CN" altLang="en-US" sz="5400" b="1" spc="400" dirty="0">
                <a:solidFill>
                  <a:schemeClr val="bg1"/>
                </a:solidFill>
                <a:latin typeface="微软雅黑" pitchFamily="34" charset="-122"/>
                <a:ea typeface="微软雅黑" pitchFamily="34" charset="-122"/>
              </a:rPr>
              <a:t>建立完善的网络安全通报机制</a:t>
            </a:r>
          </a:p>
        </p:txBody>
      </p:sp>
      <p:sp>
        <p:nvSpPr>
          <p:cNvPr id="3" name="矩形 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2.11</a:t>
            </a:r>
            <a:endParaRPr lang="zh-CN" altLang="en-US" sz="4400" b="1" kern="0" dirty="0">
              <a:solidFill>
                <a:srgbClr val="F9F9F9"/>
              </a:solidFill>
              <a:latin typeface="微软雅黑" pitchFamily="34" charset="-122"/>
              <a:ea typeface="微软雅黑" pitchFamily="34" charset="-122"/>
            </a:endParaRPr>
          </a:p>
        </p:txBody>
      </p:sp>
      <p:grpSp>
        <p:nvGrpSpPr>
          <p:cNvPr id="82" name="组合 81"/>
          <p:cNvGrpSpPr/>
          <p:nvPr/>
        </p:nvGrpSpPr>
        <p:grpSpPr>
          <a:xfrm>
            <a:off x="6779372" y="3434932"/>
            <a:ext cx="16092584" cy="1641085"/>
            <a:chOff x="3225521" y="1460500"/>
            <a:chExt cx="8046816" cy="820596"/>
          </a:xfrm>
        </p:grpSpPr>
        <p:sp>
          <p:nvSpPr>
            <p:cNvPr id="17" name="右箭头 16"/>
            <p:cNvSpPr/>
            <p:nvPr/>
          </p:nvSpPr>
          <p:spPr>
            <a:xfrm>
              <a:off x="3225521" y="1460500"/>
              <a:ext cx="8046816" cy="820596"/>
            </a:xfrm>
            <a:prstGeom prst="right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latin typeface="Arial" panose="020B0604020202020204" pitchFamily="34" charset="0"/>
                <a:ea typeface="宋体" panose="02010600030101010101" pitchFamily="2" charset="-122"/>
              </a:endParaRPr>
            </a:p>
          </p:txBody>
        </p:sp>
        <p:sp>
          <p:nvSpPr>
            <p:cNvPr id="18" name="平行四边形 17"/>
            <p:cNvSpPr/>
            <p:nvPr/>
          </p:nvSpPr>
          <p:spPr>
            <a:xfrm>
              <a:off x="3585543" y="1571295"/>
              <a:ext cx="1523253" cy="538605"/>
            </a:xfrm>
            <a:prstGeom prst="parallelogram">
              <a:avLst/>
            </a:prstGeom>
            <a:solidFill>
              <a:srgbClr val="0070C0"/>
            </a:solidFill>
            <a:ln w="9525" cap="flat" cmpd="sng" algn="ctr">
              <a:noFill/>
              <a:prstDash val="solid"/>
              <a:round/>
              <a:headEnd type="none" w="med" len="med"/>
              <a:tailEnd type="none" w="med" len="med"/>
            </a:ln>
            <a:effectLst>
              <a:glow rad="63500">
                <a:schemeClr val="accent1">
                  <a:satMod val="175000"/>
                  <a:alpha val="40000"/>
                </a:schemeClr>
              </a:glow>
              <a:outerShdw blurRad="50800" dist="38100" dir="5400000" algn="t" rotWithShape="0">
                <a:prstClr val="black">
                  <a:alpha val="40000"/>
                </a:prstClr>
              </a:outerShdw>
            </a:effectLst>
          </p:spPr>
          <p:txBody>
            <a:bodyPr vert="horz" wrap="square" lIns="182868" tIns="91434" rIns="182868" bIns="91434" numCol="1" anchor="t" anchorCtr="0" compatLnSpc="1"/>
            <a:lstStyle/>
            <a:p>
              <a:pPr fontAlgn="base">
                <a:spcBef>
                  <a:spcPct val="0"/>
                </a:spcBef>
                <a:spcAft>
                  <a:spcPct val="0"/>
                </a:spcAft>
              </a:pPr>
              <a:endParaRPr lang="zh-CN" altLang="zh-CN">
                <a:latin typeface="Arial" panose="020B0604020202020204" pitchFamily="34" charset="0"/>
                <a:ea typeface="宋体" panose="02010600030101010101" pitchFamily="2" charset="-122"/>
              </a:endParaRPr>
            </a:p>
          </p:txBody>
        </p:sp>
        <p:sp>
          <p:nvSpPr>
            <p:cNvPr id="19" name="平行四边形 18"/>
            <p:cNvSpPr/>
            <p:nvPr/>
          </p:nvSpPr>
          <p:spPr>
            <a:xfrm>
              <a:off x="6277877" y="1571295"/>
              <a:ext cx="1523253" cy="538605"/>
            </a:xfrm>
            <a:prstGeom prst="parallelogram">
              <a:avLst/>
            </a:prstGeom>
            <a:solidFill>
              <a:srgbClr val="0070C0"/>
            </a:solidFill>
            <a:ln w="9525" cap="flat" cmpd="sng" algn="ctr">
              <a:noFill/>
              <a:prstDash val="solid"/>
              <a:round/>
              <a:headEnd type="none" w="med" len="med"/>
              <a:tailEnd type="none" w="med" len="med"/>
            </a:ln>
            <a:effectLst>
              <a:glow rad="63500">
                <a:schemeClr val="accent1">
                  <a:satMod val="175000"/>
                  <a:alpha val="40000"/>
                </a:schemeClr>
              </a:glow>
              <a:outerShdw blurRad="50800" dist="38100" dir="5400000" algn="t" rotWithShape="0">
                <a:prstClr val="black">
                  <a:alpha val="40000"/>
                </a:prstClr>
              </a:outerShdw>
            </a:effectLst>
          </p:spPr>
          <p:txBody>
            <a:bodyPr vert="horz" wrap="square" lIns="182868" tIns="91434" rIns="182868" bIns="91434" numCol="1" anchor="t" anchorCtr="0" compatLnSpc="1"/>
            <a:lstStyle/>
            <a:p>
              <a:pPr fontAlgn="base">
                <a:spcBef>
                  <a:spcPct val="0"/>
                </a:spcBef>
                <a:spcAft>
                  <a:spcPct val="0"/>
                </a:spcAft>
              </a:pPr>
              <a:endParaRPr lang="zh-CN" altLang="zh-CN">
                <a:latin typeface="Arial" panose="020B0604020202020204" pitchFamily="34" charset="0"/>
                <a:ea typeface="宋体" panose="02010600030101010101" pitchFamily="2" charset="-122"/>
              </a:endParaRPr>
            </a:p>
          </p:txBody>
        </p:sp>
        <p:sp>
          <p:nvSpPr>
            <p:cNvPr id="20" name="平行四边形 19"/>
            <p:cNvSpPr/>
            <p:nvPr/>
          </p:nvSpPr>
          <p:spPr>
            <a:xfrm>
              <a:off x="9004828" y="1553425"/>
              <a:ext cx="1523253" cy="538605"/>
            </a:xfrm>
            <a:prstGeom prst="parallelogram">
              <a:avLst/>
            </a:prstGeom>
            <a:solidFill>
              <a:srgbClr val="0070C0"/>
            </a:solidFill>
            <a:ln w="9525" cap="flat" cmpd="sng" algn="ctr">
              <a:noFill/>
              <a:prstDash val="solid"/>
              <a:round/>
              <a:headEnd type="none" w="med" len="med"/>
              <a:tailEnd type="none" w="med" len="med"/>
            </a:ln>
            <a:effectLst>
              <a:glow rad="63500">
                <a:schemeClr val="accent1">
                  <a:satMod val="175000"/>
                  <a:alpha val="40000"/>
                </a:schemeClr>
              </a:glow>
              <a:outerShdw blurRad="50800" dist="38100" dir="5400000" algn="t" rotWithShape="0">
                <a:prstClr val="black">
                  <a:alpha val="40000"/>
                </a:prstClr>
              </a:outerShdw>
            </a:effectLst>
          </p:spPr>
          <p:txBody>
            <a:bodyPr vert="horz" wrap="square" lIns="182868" tIns="91434" rIns="182868" bIns="91434" numCol="1" anchor="t" anchorCtr="0" compatLnSpc="1"/>
            <a:lstStyle/>
            <a:p>
              <a:pPr fontAlgn="base">
                <a:spcBef>
                  <a:spcPct val="0"/>
                </a:spcBef>
                <a:spcAft>
                  <a:spcPct val="0"/>
                </a:spcAft>
              </a:pPr>
              <a:endParaRPr lang="zh-CN" altLang="zh-CN">
                <a:latin typeface="Arial" panose="020B0604020202020204" pitchFamily="34" charset="0"/>
                <a:ea typeface="宋体" panose="02010600030101010101" pitchFamily="2" charset="-122"/>
              </a:endParaRPr>
            </a:p>
          </p:txBody>
        </p:sp>
        <p:sp>
          <p:nvSpPr>
            <p:cNvPr id="8" name="文本框 7"/>
            <p:cNvSpPr txBox="1"/>
            <p:nvPr/>
          </p:nvSpPr>
          <p:spPr>
            <a:xfrm>
              <a:off x="3628990" y="1705486"/>
              <a:ext cx="1348567" cy="323187"/>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事前</a:t>
              </a:r>
            </a:p>
          </p:txBody>
        </p:sp>
        <p:sp>
          <p:nvSpPr>
            <p:cNvPr id="9" name="文本框 8"/>
            <p:cNvSpPr txBox="1"/>
            <p:nvPr/>
          </p:nvSpPr>
          <p:spPr>
            <a:xfrm>
              <a:off x="6364650" y="1704944"/>
              <a:ext cx="1348567" cy="323187"/>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事中</a:t>
              </a:r>
            </a:p>
          </p:txBody>
        </p:sp>
        <p:sp>
          <p:nvSpPr>
            <p:cNvPr id="10" name="文本框 9"/>
            <p:cNvSpPr txBox="1"/>
            <p:nvPr/>
          </p:nvSpPr>
          <p:spPr>
            <a:xfrm>
              <a:off x="9092613" y="1704944"/>
              <a:ext cx="1348567" cy="323187"/>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事后</a:t>
              </a:r>
            </a:p>
          </p:txBody>
        </p:sp>
      </p:grpSp>
      <p:grpSp>
        <p:nvGrpSpPr>
          <p:cNvPr id="78" name="组合 77"/>
          <p:cNvGrpSpPr/>
          <p:nvPr/>
        </p:nvGrpSpPr>
        <p:grpSpPr>
          <a:xfrm>
            <a:off x="1360008" y="3142117"/>
            <a:ext cx="5028875" cy="7551648"/>
            <a:chOff x="515662" y="1326116"/>
            <a:chExt cx="2514601" cy="3776070"/>
          </a:xfrm>
        </p:grpSpPr>
        <p:sp>
          <p:nvSpPr>
            <p:cNvPr id="24" name="Freeform 10"/>
            <p:cNvSpPr>
              <a:spLocks noEditPoints="1"/>
            </p:cNvSpPr>
            <p:nvPr/>
          </p:nvSpPr>
          <p:spPr bwMode="auto">
            <a:xfrm>
              <a:off x="1494932" y="3798352"/>
              <a:ext cx="461161" cy="241681"/>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accent6">
                <a:lumMod val="60000"/>
                <a:lumOff val="40000"/>
              </a:schemeClr>
            </a:solidFill>
            <a:ln>
              <a:noFill/>
            </a:ln>
          </p:spPr>
          <p:txBody>
            <a:bodyPr vert="horz" wrap="square" lIns="182838" tIns="91418" rIns="182838" bIns="91418" numCol="1" anchor="t" anchorCtr="0" compatLnSpc="1"/>
            <a:lstStyle/>
            <a:p>
              <a:pPr defTabSz="1864267">
                <a:defRPr/>
              </a:pPr>
              <a:endParaRPr lang="en-US" sz="2000" kern="0" dirty="0">
                <a:solidFill>
                  <a:schemeClr val="bg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515662" y="4229089"/>
              <a:ext cx="2514601" cy="873097"/>
              <a:chOff x="-1909263" y="4913317"/>
              <a:chExt cx="3118100" cy="1048223"/>
            </a:xfrm>
          </p:grpSpPr>
          <p:sp>
            <p:nvSpPr>
              <p:cNvPr id="47" name="AutoShape 2"/>
              <p:cNvSpPr>
                <a:spLocks noChangeAspect="1" noChangeArrowheads="1"/>
              </p:cNvSpPr>
              <p:nvPr/>
            </p:nvSpPr>
            <p:spPr bwMode="auto">
              <a:xfrm rot="10800000">
                <a:off x="-1907304" y="4913317"/>
                <a:ext cx="3116141" cy="1048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lnTo>
                      <a:pt x="0" y="0"/>
                    </a:lnTo>
                    <a:close/>
                  </a:path>
                </a:pathLst>
              </a:custGeom>
              <a:solidFill>
                <a:srgbClr val="0070C0">
                  <a:alpha val="50000"/>
                </a:srgbClr>
              </a:solidFill>
              <a:ln>
                <a:noFill/>
              </a:ln>
            </p:spPr>
            <p:txBody>
              <a:bodyPr lIns="182800" tIns="0" rIns="18280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endParaRPr lang="zh-CN" altLang="en-US" sz="2400" dirty="0">
                  <a:solidFill>
                    <a:schemeClr val="bg1"/>
                  </a:solidFill>
                  <a:latin typeface="Arial" panose="020B0604020202020204" pitchFamily="34" charset="0"/>
                  <a:ea typeface="宋体" panose="02010600030101010101" pitchFamily="2" charset="-122"/>
                  <a:sym typeface="Segoe UI" panose="020B0502040204020203" pitchFamily="34" charset="0"/>
                </a:endParaRPr>
              </a:p>
              <a:p>
                <a:pPr algn="ctr" defTabSz="1863633">
                  <a:lnSpc>
                    <a:spcPct val="100000"/>
                  </a:lnSpc>
                  <a:spcBef>
                    <a:spcPct val="0"/>
                  </a:spcBef>
                  <a:buSzTx/>
                  <a:buNone/>
                </a:pPr>
                <a:endParaRPr lang="zh-CN" altLang="en-US" sz="2400" dirty="0">
                  <a:solidFill>
                    <a:schemeClr val="bg1"/>
                  </a:solidFill>
                  <a:latin typeface="Arial" panose="020B0604020202020204" pitchFamily="34" charset="0"/>
                  <a:ea typeface="宋体" panose="02010600030101010101" pitchFamily="2" charset="-122"/>
                  <a:sym typeface="Segoe UI" panose="020B0502040204020203" pitchFamily="34" charset="0"/>
                </a:endParaRPr>
              </a:p>
            </p:txBody>
          </p:sp>
          <p:sp>
            <p:nvSpPr>
              <p:cNvPr id="25" name="文本框 24"/>
              <p:cNvSpPr txBox="1"/>
              <p:nvPr/>
            </p:nvSpPr>
            <p:spPr>
              <a:xfrm>
                <a:off x="-1909263" y="5064556"/>
                <a:ext cx="3006867" cy="646685"/>
              </a:xfrm>
              <a:prstGeom prst="rect">
                <a:avLst/>
              </a:prstGeom>
              <a:noFill/>
            </p:spPr>
            <p:txBody>
              <a:bodyPr wrap="square" rtlCol="0">
                <a:spAutoFit/>
              </a:bodyPr>
              <a:lstStyle/>
              <a:p>
                <a:pPr algn="ctr"/>
                <a:r>
                  <a:rPr lang="zh-CN" altLang="en-US"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通报单位</a:t>
                </a:r>
              </a:p>
              <a:p>
                <a:pPr algn="ctr"/>
                <a:r>
                  <a:rPr lang="zh-CN" altLang="en-US"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（涵盖事业部及各机构）</a:t>
                </a:r>
              </a:p>
            </p:txBody>
          </p:sp>
        </p:grpSp>
        <p:sp>
          <p:nvSpPr>
            <p:cNvPr id="26" name="文本框 25"/>
            <p:cNvSpPr txBox="1"/>
            <p:nvPr/>
          </p:nvSpPr>
          <p:spPr>
            <a:xfrm>
              <a:off x="554762" y="3815855"/>
              <a:ext cx="1158947" cy="230848"/>
            </a:xfrm>
            <a:prstGeom prst="rect">
              <a:avLst/>
            </a:prstGeom>
            <a:noFill/>
          </p:spPr>
          <p:txBody>
            <a:bodyPr wrap="square" rtlCol="0">
              <a:spAutoFit/>
            </a:bodyPr>
            <a:lstStyle/>
            <a:p>
              <a:pPr algn="ctr"/>
              <a:r>
                <a:rPr lang="zh-CN" altLang="en-US" sz="2400" b="1" i="1" dirty="0">
                  <a:solidFill>
                    <a:schemeClr val="bg1"/>
                  </a:solidFill>
                  <a:latin typeface="微软雅黑" panose="020B0503020204020204" pitchFamily="34" charset="-122"/>
                  <a:ea typeface="微软雅黑" panose="020B0503020204020204" pitchFamily="34" charset="-122"/>
                </a:rPr>
                <a:t>通报平台</a:t>
              </a:r>
            </a:p>
          </p:txBody>
        </p:sp>
        <p:sp>
          <p:nvSpPr>
            <p:cNvPr id="29" name="文本框 28"/>
            <p:cNvSpPr txBox="1"/>
            <p:nvPr/>
          </p:nvSpPr>
          <p:spPr>
            <a:xfrm>
              <a:off x="1112888" y="2242987"/>
              <a:ext cx="625820" cy="230848"/>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汇报</a:t>
              </a:r>
            </a:p>
          </p:txBody>
        </p:sp>
        <p:sp>
          <p:nvSpPr>
            <p:cNvPr id="30" name="上箭头 29"/>
            <p:cNvSpPr/>
            <p:nvPr/>
          </p:nvSpPr>
          <p:spPr>
            <a:xfrm>
              <a:off x="1560807" y="2108543"/>
              <a:ext cx="177901" cy="474825"/>
            </a:xfrm>
            <a:prstGeom prst="up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solidFill>
                  <a:schemeClr val="bg1"/>
                </a:solidFill>
                <a:latin typeface="Arial" panose="020B0604020202020204" pitchFamily="34" charset="0"/>
                <a:ea typeface="宋体" panose="02010600030101010101" pitchFamily="2" charset="-122"/>
              </a:endParaRPr>
            </a:p>
          </p:txBody>
        </p:sp>
        <p:sp>
          <p:nvSpPr>
            <p:cNvPr id="31" name="上箭头 30"/>
            <p:cNvSpPr/>
            <p:nvPr/>
          </p:nvSpPr>
          <p:spPr>
            <a:xfrm flipV="1">
              <a:off x="1798584" y="2108543"/>
              <a:ext cx="177901" cy="474825"/>
            </a:xfrm>
            <a:prstGeom prst="up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solidFill>
                  <a:schemeClr val="bg1"/>
                </a:solidFill>
                <a:latin typeface="Arial" panose="020B0604020202020204" pitchFamily="34" charset="0"/>
                <a:ea typeface="宋体" panose="02010600030101010101" pitchFamily="2" charset="-122"/>
              </a:endParaRPr>
            </a:p>
          </p:txBody>
        </p:sp>
        <p:sp>
          <p:nvSpPr>
            <p:cNvPr id="32" name="文本框 31"/>
            <p:cNvSpPr txBox="1"/>
            <p:nvPr/>
          </p:nvSpPr>
          <p:spPr>
            <a:xfrm>
              <a:off x="1798584" y="2242987"/>
              <a:ext cx="625820" cy="230848"/>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监督</a:t>
              </a:r>
            </a:p>
          </p:txBody>
        </p:sp>
        <p:sp>
          <p:nvSpPr>
            <p:cNvPr id="33" name="文本框 32"/>
            <p:cNvSpPr txBox="1"/>
            <p:nvPr/>
          </p:nvSpPr>
          <p:spPr>
            <a:xfrm>
              <a:off x="1082708" y="3480379"/>
              <a:ext cx="625820" cy="230848"/>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汇报</a:t>
              </a:r>
            </a:p>
          </p:txBody>
        </p:sp>
        <p:sp>
          <p:nvSpPr>
            <p:cNvPr id="34" name="上箭头 33"/>
            <p:cNvSpPr/>
            <p:nvPr/>
          </p:nvSpPr>
          <p:spPr>
            <a:xfrm>
              <a:off x="1540414" y="3419559"/>
              <a:ext cx="168114" cy="384128"/>
            </a:xfrm>
            <a:prstGeom prst="up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solidFill>
                  <a:schemeClr val="bg1"/>
                </a:solidFill>
                <a:latin typeface="Arial" panose="020B0604020202020204" pitchFamily="34" charset="0"/>
                <a:ea typeface="宋体" panose="02010600030101010101" pitchFamily="2" charset="-122"/>
              </a:endParaRPr>
            </a:p>
          </p:txBody>
        </p:sp>
        <p:sp>
          <p:nvSpPr>
            <p:cNvPr id="35" name="上箭头 34"/>
            <p:cNvSpPr/>
            <p:nvPr/>
          </p:nvSpPr>
          <p:spPr>
            <a:xfrm flipV="1">
              <a:off x="1778191" y="3419559"/>
              <a:ext cx="168114" cy="384128"/>
            </a:xfrm>
            <a:prstGeom prst="up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solidFill>
                  <a:schemeClr val="bg1"/>
                </a:solidFill>
                <a:latin typeface="Arial" panose="020B0604020202020204" pitchFamily="34" charset="0"/>
                <a:ea typeface="宋体" panose="02010600030101010101" pitchFamily="2" charset="-122"/>
              </a:endParaRPr>
            </a:p>
          </p:txBody>
        </p:sp>
        <p:sp>
          <p:nvSpPr>
            <p:cNvPr id="36" name="文本框 35"/>
            <p:cNvSpPr txBox="1"/>
            <p:nvPr/>
          </p:nvSpPr>
          <p:spPr>
            <a:xfrm>
              <a:off x="1778191" y="3481980"/>
              <a:ext cx="625820" cy="230848"/>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监督</a:t>
              </a:r>
            </a:p>
          </p:txBody>
        </p:sp>
        <p:sp>
          <p:nvSpPr>
            <p:cNvPr id="37" name="文本框 36"/>
            <p:cNvSpPr txBox="1"/>
            <p:nvPr/>
          </p:nvSpPr>
          <p:spPr>
            <a:xfrm>
              <a:off x="1048164" y="4080046"/>
              <a:ext cx="625820" cy="230848"/>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汇报</a:t>
              </a:r>
            </a:p>
          </p:txBody>
        </p:sp>
        <p:sp>
          <p:nvSpPr>
            <p:cNvPr id="38" name="上箭头 37"/>
            <p:cNvSpPr/>
            <p:nvPr/>
          </p:nvSpPr>
          <p:spPr>
            <a:xfrm>
              <a:off x="1505870" y="4045901"/>
              <a:ext cx="177901" cy="320107"/>
            </a:xfrm>
            <a:prstGeom prst="up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solidFill>
                  <a:schemeClr val="bg1"/>
                </a:solidFill>
                <a:latin typeface="Arial" panose="020B0604020202020204" pitchFamily="34" charset="0"/>
                <a:ea typeface="宋体" panose="02010600030101010101" pitchFamily="2" charset="-122"/>
              </a:endParaRPr>
            </a:p>
          </p:txBody>
        </p:sp>
        <p:sp>
          <p:nvSpPr>
            <p:cNvPr id="39" name="上箭头 38"/>
            <p:cNvSpPr/>
            <p:nvPr/>
          </p:nvSpPr>
          <p:spPr>
            <a:xfrm flipV="1">
              <a:off x="1743647" y="4045901"/>
              <a:ext cx="177901" cy="320107"/>
            </a:xfrm>
            <a:prstGeom prst="upArrow">
              <a:avLst/>
            </a:prstGeom>
            <a:solidFill>
              <a:schemeClr val="accent3">
                <a:lumMod val="75000"/>
              </a:schemeClr>
            </a:solidFill>
            <a:ln w="9525" cap="flat" cmpd="sng" algn="ctr">
              <a:noFill/>
              <a:prstDash val="solid"/>
              <a:round/>
              <a:headEnd type="none" w="med" len="med"/>
              <a:tailEnd type="none" w="med" len="med"/>
            </a:ln>
          </p:spPr>
          <p:txBody>
            <a:bodyPr vert="horz" wrap="square" lIns="182868" tIns="91434" rIns="182868" bIns="91434" numCol="1" anchor="t" anchorCtr="0" compatLnSpc="1"/>
            <a:lstStyle/>
            <a:p>
              <a:pPr fontAlgn="base">
                <a:spcBef>
                  <a:spcPct val="0"/>
                </a:spcBef>
                <a:spcAft>
                  <a:spcPct val="0"/>
                </a:spcAft>
              </a:pPr>
              <a:endParaRPr lang="zh-CN" altLang="zh-CN">
                <a:solidFill>
                  <a:schemeClr val="bg1"/>
                </a:solidFill>
                <a:latin typeface="Arial" panose="020B0604020202020204" pitchFamily="34" charset="0"/>
                <a:ea typeface="宋体" panose="02010600030101010101" pitchFamily="2" charset="-122"/>
              </a:endParaRPr>
            </a:p>
          </p:txBody>
        </p:sp>
        <p:sp>
          <p:nvSpPr>
            <p:cNvPr id="40" name="文本框 39"/>
            <p:cNvSpPr txBox="1"/>
            <p:nvPr/>
          </p:nvSpPr>
          <p:spPr>
            <a:xfrm>
              <a:off x="1733860" y="4080046"/>
              <a:ext cx="625820" cy="230848"/>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监督</a:t>
              </a:r>
            </a:p>
          </p:txBody>
        </p:sp>
        <p:grpSp>
          <p:nvGrpSpPr>
            <p:cNvPr id="51" name="组合 50"/>
            <p:cNvGrpSpPr/>
            <p:nvPr/>
          </p:nvGrpSpPr>
          <p:grpSpPr>
            <a:xfrm>
              <a:off x="515663" y="2606869"/>
              <a:ext cx="2514600" cy="873913"/>
              <a:chOff x="-1907304" y="3448971"/>
              <a:chExt cx="3118104" cy="1049203"/>
            </a:xfrm>
          </p:grpSpPr>
          <p:sp>
            <p:nvSpPr>
              <p:cNvPr id="48" name="AutoShape 3"/>
              <p:cNvSpPr>
                <a:spLocks noChangeAspect="1" noChangeArrowheads="1"/>
              </p:cNvSpPr>
              <p:nvPr/>
            </p:nvSpPr>
            <p:spPr bwMode="auto">
              <a:xfrm rot="10800000">
                <a:off x="-1907304" y="3448971"/>
                <a:ext cx="3118104" cy="104920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lnTo>
                      <a:pt x="0" y="0"/>
                    </a:lnTo>
                    <a:close/>
                  </a:path>
                </a:pathLst>
              </a:custGeom>
              <a:solidFill>
                <a:srgbClr val="0070C0">
                  <a:alpha val="50000"/>
                </a:srgbClr>
              </a:solidFill>
              <a:ln>
                <a:noFill/>
              </a:ln>
            </p:spPr>
            <p:txBody>
              <a:bodyPr lIns="365600" tIns="0" rIns="18280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endParaRPr lang="zh-CN" altLang="en-US" sz="2400" dirty="0">
                  <a:solidFill>
                    <a:schemeClr val="bg1"/>
                  </a:solidFill>
                  <a:latin typeface="Arial" panose="020B0604020202020204" pitchFamily="34" charset="0"/>
                  <a:ea typeface="宋体" panose="02010600030101010101" pitchFamily="2" charset="-122"/>
                  <a:sym typeface="Segoe UI" panose="020B0502040204020203" pitchFamily="34" charset="0"/>
                </a:endParaRPr>
              </a:p>
            </p:txBody>
          </p:sp>
          <p:sp>
            <p:nvSpPr>
              <p:cNvPr id="27" name="文本框 26"/>
              <p:cNvSpPr txBox="1"/>
              <p:nvPr/>
            </p:nvSpPr>
            <p:spPr>
              <a:xfrm>
                <a:off x="-1562187" y="3530328"/>
                <a:ext cx="2343372" cy="646686"/>
              </a:xfrm>
              <a:prstGeom prst="rect">
                <a:avLst/>
              </a:prstGeom>
              <a:noFill/>
            </p:spPr>
            <p:txBody>
              <a:bodyPr wrap="square" rtlCol="0">
                <a:spAutoFit/>
              </a:bodyPr>
              <a:lstStyle/>
              <a:p>
                <a:pPr algn="ctr"/>
                <a:r>
                  <a:rPr lang="zh-CN" altLang="en-US"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sym typeface="+mn-ea"/>
                  </a:rPr>
                  <a:t>总行信息科技部</a:t>
                </a:r>
                <a:endParaRPr lang="en-US" altLang="zh-CN"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sym typeface="+mn-ea"/>
                </a:endParaRPr>
              </a:p>
              <a:p>
                <a:pPr algn="ctr"/>
                <a:r>
                  <a:rPr lang="zh-CN" altLang="en-US"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sym typeface="+mn-ea"/>
                  </a:rPr>
                  <a:t>安全管理条线</a:t>
                </a:r>
                <a:endParaRPr lang="zh-CN" altLang="en-US"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515663" y="1326116"/>
              <a:ext cx="2514600" cy="873913"/>
              <a:chOff x="-1906093" y="1585298"/>
              <a:chExt cx="3118104" cy="1049203"/>
            </a:xfrm>
          </p:grpSpPr>
          <p:sp>
            <p:nvSpPr>
              <p:cNvPr id="49" name="AutoShape 3"/>
              <p:cNvSpPr>
                <a:spLocks noChangeAspect="1" noChangeArrowheads="1"/>
              </p:cNvSpPr>
              <p:nvPr/>
            </p:nvSpPr>
            <p:spPr bwMode="auto">
              <a:xfrm rot="10800000">
                <a:off x="-1906093" y="1585298"/>
                <a:ext cx="3118104" cy="104920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lnTo>
                      <a:pt x="0" y="0"/>
                    </a:lnTo>
                    <a:close/>
                  </a:path>
                </a:pathLst>
              </a:custGeom>
              <a:solidFill>
                <a:srgbClr val="0070C0">
                  <a:alpha val="50000"/>
                </a:srgbClr>
              </a:solidFill>
              <a:ln>
                <a:noFill/>
              </a:ln>
            </p:spPr>
            <p:txBody>
              <a:bodyPr lIns="365600" tIns="0" rIns="182800" bIns="0"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defTabSz="1863633">
                  <a:lnSpc>
                    <a:spcPct val="100000"/>
                  </a:lnSpc>
                  <a:spcBef>
                    <a:spcPct val="0"/>
                  </a:spcBef>
                  <a:buSzTx/>
                  <a:buNone/>
                </a:pPr>
                <a:endParaRPr lang="zh-CN" altLang="en-US" sz="2400" dirty="0">
                  <a:solidFill>
                    <a:schemeClr val="bg1"/>
                  </a:solidFill>
                  <a:latin typeface="Arial" panose="020B0604020202020204" pitchFamily="34" charset="0"/>
                  <a:ea typeface="宋体" panose="02010600030101010101" pitchFamily="2" charset="-122"/>
                  <a:sym typeface="Segoe UI" panose="020B0502040204020203" pitchFamily="34" charset="0"/>
                </a:endParaRPr>
              </a:p>
            </p:txBody>
          </p:sp>
          <p:sp>
            <p:nvSpPr>
              <p:cNvPr id="28" name="文本框 27"/>
              <p:cNvSpPr txBox="1"/>
              <p:nvPr/>
            </p:nvSpPr>
            <p:spPr>
              <a:xfrm>
                <a:off x="-1516284" y="1889224"/>
                <a:ext cx="2204476" cy="351058"/>
              </a:xfrm>
              <a:prstGeom prst="rect">
                <a:avLst/>
              </a:prstGeom>
              <a:noFill/>
            </p:spPr>
            <p:txBody>
              <a:bodyPr wrap="square" rtlCol="0">
                <a:spAutoFit/>
              </a:bodyPr>
              <a:lstStyle/>
              <a:p>
                <a:pPr algn="ctr"/>
                <a:r>
                  <a:rPr lang="zh-CN" altLang="en-US" sz="3200" b="1" dirty="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上级监管部门</a:t>
                </a:r>
              </a:p>
            </p:txBody>
          </p:sp>
        </p:grpSp>
      </p:grpSp>
      <p:grpSp>
        <p:nvGrpSpPr>
          <p:cNvPr id="65" name="组合 64"/>
          <p:cNvGrpSpPr/>
          <p:nvPr/>
        </p:nvGrpSpPr>
        <p:grpSpPr>
          <a:xfrm>
            <a:off x="7489241" y="5265663"/>
            <a:ext cx="4566285" cy="5494460"/>
            <a:chOff x="5606206" y="3798387"/>
            <a:chExt cx="2950490" cy="2747409"/>
          </a:xfrm>
        </p:grpSpPr>
        <p:grpSp>
          <p:nvGrpSpPr>
            <p:cNvPr id="53" name="Group 1"/>
            <p:cNvGrpSpPr>
              <a:grpSpLocks/>
            </p:cNvGrpSpPr>
            <p:nvPr/>
          </p:nvGrpSpPr>
          <p:grpSpPr bwMode="auto">
            <a:xfrm>
              <a:off x="5606206" y="3798387"/>
              <a:ext cx="2950490" cy="2747409"/>
              <a:chOff x="0" y="-4"/>
              <a:chExt cx="3557016" cy="2747402"/>
            </a:xfrm>
          </p:grpSpPr>
          <p:sp>
            <p:nvSpPr>
              <p:cNvPr id="54" name="Rounded Rectangle 2"/>
              <p:cNvSpPr>
                <a:spLocks noChangeArrowheads="1"/>
              </p:cNvSpPr>
              <p:nvPr/>
            </p:nvSpPr>
            <p:spPr bwMode="auto">
              <a:xfrm>
                <a:off x="0" y="-4"/>
                <a:ext cx="3557016" cy="1324980"/>
              </a:xfrm>
              <a:prstGeom prst="roundRect">
                <a:avLst>
                  <a:gd name="adj" fmla="val 0"/>
                </a:avLst>
              </a:prstGeom>
              <a:solidFill>
                <a:srgbClr val="43A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3600">
                  <a:solidFill>
                    <a:srgbClr val="FFFFFF"/>
                  </a:solidFill>
                  <a:latin typeface="Impact" panose="020B0806030902050204" pitchFamily="34" charset="0"/>
                  <a:ea typeface="宋体" panose="02010600030101010101" pitchFamily="2" charset="-122"/>
                </a:endParaRPr>
              </a:p>
            </p:txBody>
          </p:sp>
          <p:sp>
            <p:nvSpPr>
              <p:cNvPr id="56" name="Rounded Rectangle 4"/>
              <p:cNvSpPr>
                <a:spLocks noChangeArrowheads="1"/>
              </p:cNvSpPr>
              <p:nvPr/>
            </p:nvSpPr>
            <p:spPr bwMode="auto">
              <a:xfrm>
                <a:off x="0" y="1422418"/>
                <a:ext cx="3557016" cy="1324980"/>
              </a:xfrm>
              <a:prstGeom prst="roundRect">
                <a:avLst>
                  <a:gd name="adj" fmla="val 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3600">
                  <a:solidFill>
                    <a:srgbClr val="FFFFFF"/>
                  </a:solidFill>
                  <a:latin typeface="Impact" panose="020B0806030902050204" pitchFamily="34" charset="0"/>
                  <a:ea typeface="宋体" panose="02010600030101010101" pitchFamily="2" charset="-122"/>
                </a:endParaRPr>
              </a:p>
            </p:txBody>
          </p:sp>
        </p:grpSp>
        <p:sp>
          <p:nvSpPr>
            <p:cNvPr id="61" name="矩形 60"/>
            <p:cNvSpPr/>
            <p:nvPr/>
          </p:nvSpPr>
          <p:spPr>
            <a:xfrm>
              <a:off x="5637549" y="3890905"/>
              <a:ext cx="2919147" cy="1154237"/>
            </a:xfrm>
            <a:prstGeom prst="rect">
              <a:avLst/>
            </a:prstGeom>
          </p:spPr>
          <p:txBody>
            <a:bodyPr wrap="square">
              <a:spAutoFit/>
            </a:bodyPr>
            <a:lstStyle/>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建立与上级机构通报渠道和24小时联络机制</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建立与下级通报单位通报渠道和平台</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安全事件定级</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制定应急预案、通报机制等</a:t>
              </a:r>
            </a:p>
          </p:txBody>
        </p:sp>
        <p:sp>
          <p:nvSpPr>
            <p:cNvPr id="64" name="矩形 63"/>
            <p:cNvSpPr/>
            <p:nvPr/>
          </p:nvSpPr>
          <p:spPr>
            <a:xfrm>
              <a:off x="5681242" y="5355576"/>
              <a:ext cx="2831761" cy="600204"/>
            </a:xfrm>
            <a:prstGeom prst="rect">
              <a:avLst/>
            </a:prstGeom>
          </p:spPr>
          <p:txBody>
            <a:bodyPr wrap="square">
              <a:spAutoFit/>
            </a:bodyPr>
            <a:lstStyle/>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内部组织机构建立</a:t>
              </a:r>
            </a:p>
            <a:p>
              <a:pPr marL="177791" indent="-177791" algn="just">
                <a:buFont typeface="Arial" panose="020B0604020202020204" pitchFamily="34" charset="0"/>
                <a:buChar char="•"/>
              </a:pPr>
              <a:r>
                <a:rPr lang="en-US" altLang="zh-CN" sz="2400" b="1" dirty="0">
                  <a:solidFill>
                    <a:schemeClr val="bg1"/>
                  </a:solidFill>
                  <a:latin typeface="微软雅黑" panose="020B0503020204020204" pitchFamily="34" charset="-122"/>
                  <a:ea typeface="微软雅黑" panose="020B0503020204020204" pitchFamily="34" charset="-122"/>
                </a:rPr>
                <a:t>24</a:t>
              </a:r>
              <a:r>
                <a:rPr lang="zh-CN" altLang="en-US" sz="2400" b="1" dirty="0">
                  <a:solidFill>
                    <a:schemeClr val="bg1"/>
                  </a:solidFill>
                  <a:latin typeface="微软雅黑" panose="020B0503020204020204" pitchFamily="34" charset="-122"/>
                  <a:ea typeface="微软雅黑" panose="020B0503020204020204" pitchFamily="34" charset="-122"/>
                </a:rPr>
                <a:t>小时值守</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日常安全评估、监测</a:t>
              </a:r>
            </a:p>
          </p:txBody>
        </p:sp>
      </p:grpSp>
      <p:grpSp>
        <p:nvGrpSpPr>
          <p:cNvPr id="66" name="组合 65"/>
          <p:cNvGrpSpPr/>
          <p:nvPr/>
        </p:nvGrpSpPr>
        <p:grpSpPr>
          <a:xfrm>
            <a:off x="12883688" y="5265664"/>
            <a:ext cx="4566285" cy="5494460"/>
            <a:chOff x="5606206" y="3798387"/>
            <a:chExt cx="2950490" cy="2747409"/>
          </a:xfrm>
        </p:grpSpPr>
        <p:grpSp>
          <p:nvGrpSpPr>
            <p:cNvPr id="67" name="Group 1"/>
            <p:cNvGrpSpPr>
              <a:grpSpLocks/>
            </p:cNvGrpSpPr>
            <p:nvPr/>
          </p:nvGrpSpPr>
          <p:grpSpPr bwMode="auto">
            <a:xfrm>
              <a:off x="5606206" y="3798387"/>
              <a:ext cx="2950490" cy="2747409"/>
              <a:chOff x="0" y="-4"/>
              <a:chExt cx="3557016" cy="2747402"/>
            </a:xfrm>
          </p:grpSpPr>
          <p:sp>
            <p:nvSpPr>
              <p:cNvPr id="70" name="Rounded Rectangle 2"/>
              <p:cNvSpPr>
                <a:spLocks noChangeArrowheads="1"/>
              </p:cNvSpPr>
              <p:nvPr/>
            </p:nvSpPr>
            <p:spPr bwMode="auto">
              <a:xfrm>
                <a:off x="0" y="-4"/>
                <a:ext cx="3557016" cy="1324980"/>
              </a:xfrm>
              <a:prstGeom prst="roundRect">
                <a:avLst>
                  <a:gd name="adj" fmla="val 0"/>
                </a:avLst>
              </a:prstGeom>
              <a:solidFill>
                <a:srgbClr val="43A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3600">
                  <a:solidFill>
                    <a:srgbClr val="FFFFFF"/>
                  </a:solidFill>
                  <a:latin typeface="Impact" panose="020B0806030902050204" pitchFamily="34" charset="0"/>
                  <a:ea typeface="宋体" panose="02010600030101010101" pitchFamily="2" charset="-122"/>
                </a:endParaRPr>
              </a:p>
            </p:txBody>
          </p:sp>
          <p:sp>
            <p:nvSpPr>
              <p:cNvPr id="71" name="Rounded Rectangle 4"/>
              <p:cNvSpPr>
                <a:spLocks noChangeArrowheads="1"/>
              </p:cNvSpPr>
              <p:nvPr/>
            </p:nvSpPr>
            <p:spPr bwMode="auto">
              <a:xfrm>
                <a:off x="0" y="1422418"/>
                <a:ext cx="3557016" cy="1324980"/>
              </a:xfrm>
              <a:prstGeom prst="roundRect">
                <a:avLst>
                  <a:gd name="adj" fmla="val 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3600">
                  <a:solidFill>
                    <a:srgbClr val="FFFFFF"/>
                  </a:solidFill>
                  <a:latin typeface="Impact" panose="020B0806030902050204" pitchFamily="34" charset="0"/>
                  <a:ea typeface="宋体" panose="02010600030101010101" pitchFamily="2" charset="-122"/>
                </a:endParaRPr>
              </a:p>
            </p:txBody>
          </p:sp>
        </p:grpSp>
        <p:sp>
          <p:nvSpPr>
            <p:cNvPr id="68" name="矩形 67"/>
            <p:cNvSpPr/>
            <p:nvPr/>
          </p:nvSpPr>
          <p:spPr>
            <a:xfrm>
              <a:off x="5637549" y="3890905"/>
              <a:ext cx="2919147" cy="784881"/>
            </a:xfrm>
            <a:prstGeom prst="rect">
              <a:avLst/>
            </a:prstGeom>
          </p:spPr>
          <p:txBody>
            <a:bodyPr wrap="square">
              <a:spAutoFit/>
            </a:bodyPr>
            <a:lstStyle/>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随时向上级汇报</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协调相关部门为应急处置提供支持</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指导下级执行应急处置</a:t>
              </a:r>
            </a:p>
          </p:txBody>
        </p:sp>
        <p:sp>
          <p:nvSpPr>
            <p:cNvPr id="69" name="矩形 68"/>
            <p:cNvSpPr/>
            <p:nvPr/>
          </p:nvSpPr>
          <p:spPr>
            <a:xfrm>
              <a:off x="5681242" y="5355576"/>
              <a:ext cx="2831761" cy="600204"/>
            </a:xfrm>
            <a:prstGeom prst="rect">
              <a:avLst/>
            </a:prstGeom>
          </p:spPr>
          <p:txBody>
            <a:bodyPr wrap="square">
              <a:spAutoFit/>
            </a:bodyPr>
            <a:lstStyle/>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 及时汇报</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 应急处置</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 执行上级任务</a:t>
              </a:r>
            </a:p>
          </p:txBody>
        </p:sp>
      </p:grpSp>
      <p:grpSp>
        <p:nvGrpSpPr>
          <p:cNvPr id="72" name="组合 71"/>
          <p:cNvGrpSpPr/>
          <p:nvPr/>
        </p:nvGrpSpPr>
        <p:grpSpPr>
          <a:xfrm>
            <a:off x="18337235" y="5265664"/>
            <a:ext cx="4566285" cy="5494460"/>
            <a:chOff x="5606206" y="3798387"/>
            <a:chExt cx="2950490" cy="2747409"/>
          </a:xfrm>
        </p:grpSpPr>
        <p:grpSp>
          <p:nvGrpSpPr>
            <p:cNvPr id="73" name="Group 1"/>
            <p:cNvGrpSpPr>
              <a:grpSpLocks/>
            </p:cNvGrpSpPr>
            <p:nvPr/>
          </p:nvGrpSpPr>
          <p:grpSpPr bwMode="auto">
            <a:xfrm>
              <a:off x="5606206" y="3798387"/>
              <a:ext cx="2950490" cy="2747409"/>
              <a:chOff x="0" y="-4"/>
              <a:chExt cx="3557016" cy="2747402"/>
            </a:xfrm>
          </p:grpSpPr>
          <p:sp>
            <p:nvSpPr>
              <p:cNvPr id="76" name="Rounded Rectangle 2"/>
              <p:cNvSpPr>
                <a:spLocks noChangeArrowheads="1"/>
              </p:cNvSpPr>
              <p:nvPr/>
            </p:nvSpPr>
            <p:spPr bwMode="auto">
              <a:xfrm>
                <a:off x="0" y="-4"/>
                <a:ext cx="3557016" cy="1324980"/>
              </a:xfrm>
              <a:prstGeom prst="roundRect">
                <a:avLst>
                  <a:gd name="adj" fmla="val 0"/>
                </a:avLst>
              </a:prstGeom>
              <a:solidFill>
                <a:srgbClr val="43A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3600">
                  <a:solidFill>
                    <a:srgbClr val="FFFFFF"/>
                  </a:solidFill>
                  <a:latin typeface="Impact" panose="020B0806030902050204" pitchFamily="34" charset="0"/>
                  <a:ea typeface="宋体" panose="02010600030101010101" pitchFamily="2" charset="-122"/>
                </a:endParaRPr>
              </a:p>
            </p:txBody>
          </p:sp>
          <p:sp>
            <p:nvSpPr>
              <p:cNvPr id="77" name="Rounded Rectangle 4"/>
              <p:cNvSpPr>
                <a:spLocks noChangeArrowheads="1"/>
              </p:cNvSpPr>
              <p:nvPr/>
            </p:nvSpPr>
            <p:spPr bwMode="auto">
              <a:xfrm>
                <a:off x="0" y="1422418"/>
                <a:ext cx="3557016" cy="1324980"/>
              </a:xfrm>
              <a:prstGeom prst="roundRect">
                <a:avLst>
                  <a:gd name="adj" fmla="val 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3600">
                  <a:solidFill>
                    <a:srgbClr val="FFFFFF"/>
                  </a:solidFill>
                  <a:latin typeface="Impact" panose="020B0806030902050204" pitchFamily="34" charset="0"/>
                  <a:ea typeface="宋体" panose="02010600030101010101" pitchFamily="2" charset="-122"/>
                </a:endParaRPr>
              </a:p>
            </p:txBody>
          </p:sp>
        </p:grpSp>
        <p:sp>
          <p:nvSpPr>
            <p:cNvPr id="74" name="矩形 73"/>
            <p:cNvSpPr/>
            <p:nvPr/>
          </p:nvSpPr>
          <p:spPr>
            <a:xfrm>
              <a:off x="5637549" y="3890905"/>
              <a:ext cx="2919147" cy="969559"/>
            </a:xfrm>
            <a:prstGeom prst="rect">
              <a:avLst/>
            </a:prstGeom>
          </p:spPr>
          <p:txBody>
            <a:bodyPr wrap="square">
              <a:spAutoFit/>
            </a:bodyPr>
            <a:lstStyle/>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对安全事件进行分析、评估及通报</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优化应急预案和机制</a:t>
              </a: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监督通报单位整改</a:t>
              </a:r>
            </a:p>
            <a:p>
              <a:pPr marL="177791" indent="-177791" algn="just">
                <a:buFont typeface="Arial" panose="020B0604020202020204" pitchFamily="34" charset="0"/>
                <a:buChar char="•"/>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5681242" y="5355576"/>
              <a:ext cx="2831761" cy="600204"/>
            </a:xfrm>
            <a:prstGeom prst="rect">
              <a:avLst/>
            </a:prstGeom>
          </p:spPr>
          <p:txBody>
            <a:bodyPr wrap="square">
              <a:spAutoFit/>
            </a:bodyPr>
            <a:lstStyle/>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认真总结教训，提交详细的事件总结报告</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177791" indent="-177791"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纳入全年部门绩效考核</a:t>
              </a:r>
            </a:p>
          </p:txBody>
        </p:sp>
      </p:grpSp>
    </p:spTree>
    <p:extLst>
      <p:ext uri="{BB962C8B-B14F-4D97-AF65-F5344CB8AC3E}">
        <p14:creationId xmlns:p14="http://schemas.microsoft.com/office/powerpoint/2010/main" val="27875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420490" y="8657696"/>
            <a:ext cx="8075785" cy="2523768"/>
          </a:xfrm>
          <a:prstGeom prst="rect">
            <a:avLst/>
          </a:prstGeom>
          <a:noFill/>
        </p:spPr>
        <p:txBody>
          <a:bodyPr wrap="square" lIns="0" tIns="0" rIns="0" bIns="0" rtlCol="0" anchor="ctr">
            <a:spAutoFit/>
          </a:bodyPr>
          <a:lstStyle/>
          <a:p>
            <a:pPr algn="ctr"/>
            <a:r>
              <a:rPr lang="zh-CN" altLang="en-US" sz="8200" dirty="0" smtClean="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rPr>
              <a:t>网络安全工作对策与建议</a:t>
            </a:r>
            <a:endParaRPr lang="zh-CN" altLang="en-US" sz="8200" dirty="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8420490" y="8250936"/>
            <a:ext cx="7429500" cy="0"/>
          </a:xfrm>
          <a:prstGeom prst="line">
            <a:avLst/>
          </a:prstGeom>
          <a:noFill/>
          <a:ln w="12700" cap="flat">
            <a:gradFill>
              <a:gsLst>
                <a:gs pos="0">
                  <a:srgbClr val="9974B4">
                    <a:alpha val="30000"/>
                  </a:srgbClr>
                </a:gs>
                <a:gs pos="36000">
                  <a:srgbClr val="9974B4"/>
                </a:gs>
                <a:gs pos="61000">
                  <a:schemeClr val="accent5">
                    <a:lumMod val="60000"/>
                    <a:lumOff val="40000"/>
                  </a:schemeClr>
                </a:gs>
                <a:gs pos="100000">
                  <a:srgbClr val="9974B4">
                    <a:alpha val="30000"/>
                  </a:srgbClr>
                </a:gs>
              </a:gsLst>
              <a:lin ang="0" scaled="0"/>
            </a:gradFill>
            <a:prstDash val="solid"/>
            <a:miter lim="800000"/>
            <a:headEnd type="oval" w="med" len="med"/>
            <a:tailEnd type="oval" w="med" len="med"/>
          </a:ln>
          <a:effectLst/>
          <a:extLst>
            <a:ext uri="{909E8E84-426E-40DD-AFC4-6F175D3DCCD1}">
              <a14:hiddenFill xmlns:a14="http://schemas.microsoft.com/office/drawing/2010/main">
                <a:solidFill>
                  <a:srgbClr val="FFFFFF"/>
                </a:solidFill>
              </a14:hiddenFill>
            </a:ext>
          </a:extLst>
        </p:spPr>
      </p:cxnSp>
      <p:cxnSp>
        <p:nvCxnSpPr>
          <p:cNvPr id="20" name="直接连接符 19"/>
          <p:cNvCxnSpPr/>
          <p:nvPr/>
        </p:nvCxnSpPr>
        <p:spPr>
          <a:xfrm>
            <a:off x="8420490" y="11588226"/>
            <a:ext cx="7429500" cy="0"/>
          </a:xfrm>
          <a:prstGeom prst="line">
            <a:avLst/>
          </a:prstGeom>
          <a:noFill/>
          <a:ln w="12700" cap="flat">
            <a:gradFill>
              <a:gsLst>
                <a:gs pos="0">
                  <a:srgbClr val="9974B4">
                    <a:alpha val="30000"/>
                  </a:srgbClr>
                </a:gs>
                <a:gs pos="36000">
                  <a:srgbClr val="9974B4"/>
                </a:gs>
                <a:gs pos="61000">
                  <a:schemeClr val="accent5">
                    <a:lumMod val="60000"/>
                    <a:lumOff val="40000"/>
                  </a:schemeClr>
                </a:gs>
                <a:gs pos="100000">
                  <a:srgbClr val="9974B4">
                    <a:alpha val="30000"/>
                  </a:srgbClr>
                </a:gs>
              </a:gsLst>
              <a:lin ang="0" scaled="0"/>
            </a:gradFill>
            <a:prstDash val="solid"/>
            <a:miter lim="800000"/>
            <a:headEnd type="oval" w="med" len="med"/>
            <a:tailEnd type="oval" w="med" len="med"/>
          </a:ln>
          <a:effectLst/>
          <a:extLst>
            <a:ext uri="{909E8E84-426E-40DD-AFC4-6F175D3DCCD1}">
              <a14:hiddenFill xmlns:a14="http://schemas.microsoft.com/office/drawing/2010/main">
                <a:solidFill>
                  <a:srgbClr val="FFFFFF"/>
                </a:solidFill>
              </a14:hiddenFill>
            </a:ext>
          </a:extLst>
        </p:spPr>
      </p:cxnSp>
      <p:sp>
        <p:nvSpPr>
          <p:cNvPr id="21" name="文本框 20"/>
          <p:cNvSpPr txBox="1"/>
          <p:nvPr/>
        </p:nvSpPr>
        <p:spPr>
          <a:xfrm>
            <a:off x="10660478" y="1672022"/>
            <a:ext cx="2949525" cy="7078861"/>
          </a:xfrm>
          <a:prstGeom prst="rect">
            <a:avLst/>
          </a:prstGeom>
          <a:noFill/>
        </p:spPr>
        <p:txBody>
          <a:bodyPr wrap="none" lIns="0" tIns="0" rIns="0" bIns="0" rtlCol="0" anchor="ctr">
            <a:spAutoFit/>
          </a:bodyPr>
          <a:lstStyle/>
          <a:p>
            <a:pPr algn="ctr"/>
            <a:r>
              <a:rPr lang="en-US" altLang="zh-CN" sz="46000" dirty="0">
                <a:gradFill flip="none" rotWithShape="1">
                  <a:gsLst>
                    <a:gs pos="77000">
                      <a:srgbClr val="71728F"/>
                    </a:gs>
                    <a:gs pos="52000">
                      <a:srgbClr val="E8EEF8"/>
                    </a:gs>
                    <a:gs pos="0">
                      <a:schemeClr val="bg1"/>
                    </a:gs>
                    <a:gs pos="100000">
                      <a:srgbClr val="464569"/>
                    </a:gs>
                  </a:gsLst>
                  <a:lin ang="5400000" scaled="1"/>
                  <a:tileRect/>
                </a:gradFill>
                <a:latin typeface="Noto Sans S Chinese Bold" panose="020B0800000000000000" pitchFamily="34" charset="-122"/>
                <a:ea typeface="Noto Sans S Chinese Bold" panose="020B0800000000000000" pitchFamily="34" charset="-122"/>
              </a:rPr>
              <a:t>3</a:t>
            </a:r>
            <a:endParaRPr lang="zh-CN" altLang="en-US" sz="46000" dirty="0">
              <a:gradFill flip="none" rotWithShape="1">
                <a:gsLst>
                  <a:gs pos="77000">
                    <a:srgbClr val="71728F"/>
                  </a:gs>
                  <a:gs pos="52000">
                    <a:srgbClr val="E8EEF8"/>
                  </a:gs>
                  <a:gs pos="0">
                    <a:schemeClr val="bg1"/>
                  </a:gs>
                  <a:gs pos="100000">
                    <a:srgbClr val="464569"/>
                  </a:gs>
                </a:gsLst>
                <a:lin ang="5400000" scaled="1"/>
                <a:tileRect/>
              </a:gradFill>
              <a:latin typeface="Noto Sans S Chinese Bold" panose="020B0800000000000000" pitchFamily="34" charset="-122"/>
              <a:ea typeface="Noto Sans S Chinese Bold" panose="020B0800000000000000" pitchFamily="34" charset="-122"/>
            </a:endParaRPr>
          </a:p>
        </p:txBody>
      </p:sp>
    </p:spTree>
    <p:extLst>
      <p:ext uri="{BB962C8B-B14F-4D97-AF65-F5344CB8AC3E}">
        <p14:creationId xmlns:p14="http://schemas.microsoft.com/office/powerpoint/2010/main" val="1300929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6664414" y="2369406"/>
            <a:ext cx="10346974" cy="10346974"/>
          </a:xfrm>
          <a:prstGeom prst="ellipse">
            <a:avLst/>
          </a:prstGeom>
          <a:noFill/>
          <a:ln w="2000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8" name="标题 1"/>
          <p:cNvSpPr txBox="1">
            <a:spLocks/>
          </p:cNvSpPr>
          <p:nvPr/>
        </p:nvSpPr>
        <p:spPr>
          <a:xfrm>
            <a:off x="2454184" y="541711"/>
            <a:ext cx="21689034"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4800" b="1" spc="400" dirty="0" smtClean="0">
                <a:solidFill>
                  <a:schemeClr val="bg1"/>
                </a:solidFill>
                <a:latin typeface="微软雅黑" panose="020B0503020204020204" pitchFamily="34" charset="-122"/>
                <a:ea typeface="微软雅黑" panose="020B0503020204020204" pitchFamily="34" charset="-122"/>
              </a:rPr>
              <a:t>一</a:t>
            </a:r>
            <a:r>
              <a:rPr lang="zh-CN" altLang="en-US" sz="4800" b="1" spc="400" dirty="0">
                <a:solidFill>
                  <a:schemeClr val="bg1"/>
                </a:solidFill>
                <a:latin typeface="微软雅黑" panose="020B0503020204020204" pitchFamily="34" charset="-122"/>
                <a:ea typeface="微软雅黑" panose="020B0503020204020204" pitchFamily="34" charset="-122"/>
              </a:rPr>
              <a:t>、</a:t>
            </a:r>
            <a:r>
              <a:rPr lang="zh-CN" altLang="zh-CN" sz="4800" b="1" spc="400" dirty="0" smtClean="0">
                <a:solidFill>
                  <a:schemeClr val="bg1"/>
                </a:solidFill>
                <a:latin typeface="微软雅黑" panose="020B0503020204020204" pitchFamily="34" charset="-122"/>
                <a:ea typeface="微软雅黑" panose="020B0503020204020204" pitchFamily="34" charset="-122"/>
              </a:rPr>
              <a:t>深入</a:t>
            </a:r>
            <a:r>
              <a:rPr lang="zh-CN" altLang="zh-CN" sz="4800" b="1" spc="400" dirty="0">
                <a:solidFill>
                  <a:schemeClr val="bg1"/>
                </a:solidFill>
                <a:latin typeface="微软雅黑" panose="020B0503020204020204" pitchFamily="34" charset="-122"/>
                <a:ea typeface="微软雅黑" panose="020B0503020204020204" pitchFamily="34" charset="-122"/>
              </a:rPr>
              <a:t>贯彻落实网络安全法，加强</a:t>
            </a:r>
            <a:r>
              <a:rPr lang="zh-CN" altLang="zh-CN" sz="4800" b="1" spc="400" dirty="0" smtClean="0">
                <a:solidFill>
                  <a:schemeClr val="bg1"/>
                </a:solidFill>
                <a:latin typeface="微软雅黑" panose="020B0503020204020204" pitchFamily="34" charset="-122"/>
                <a:ea typeface="微软雅黑" panose="020B0503020204020204" pitchFamily="34" charset="-122"/>
              </a:rPr>
              <a:t>银行关键</a:t>
            </a:r>
            <a:r>
              <a:rPr lang="zh-CN" altLang="zh-CN" sz="4800" b="1" spc="400" dirty="0">
                <a:solidFill>
                  <a:schemeClr val="bg1"/>
                </a:solidFill>
                <a:latin typeface="微软雅黑" panose="020B0503020204020204" pitchFamily="34" charset="-122"/>
                <a:ea typeface="微软雅黑" panose="020B0503020204020204" pitchFamily="34" charset="-122"/>
              </a:rPr>
              <a:t>信息基础</a:t>
            </a:r>
            <a:r>
              <a:rPr lang="zh-CN" altLang="zh-CN" sz="4800" b="1" spc="400" dirty="0" smtClean="0">
                <a:solidFill>
                  <a:schemeClr val="bg1"/>
                </a:solidFill>
                <a:latin typeface="微软雅黑" panose="020B0503020204020204" pitchFamily="34" charset="-122"/>
                <a:ea typeface="微软雅黑" panose="020B0503020204020204" pitchFamily="34" charset="-122"/>
              </a:rPr>
              <a:t>设施安全</a:t>
            </a:r>
            <a:r>
              <a:rPr lang="zh-CN" altLang="zh-CN" sz="4800" b="1" spc="400" dirty="0">
                <a:solidFill>
                  <a:schemeClr val="bg1"/>
                </a:solidFill>
                <a:latin typeface="微软雅黑" panose="020B0503020204020204" pitchFamily="34" charset="-122"/>
                <a:ea typeface="微软雅黑" panose="020B0503020204020204" pitchFamily="34" charset="-122"/>
              </a:rPr>
              <a:t>防护</a:t>
            </a:r>
            <a:endParaRPr lang="zh-CN" altLang="en-US" sz="4800" b="1" spc="400" dirty="0">
              <a:solidFill>
                <a:schemeClr val="bg1"/>
              </a:solidFill>
              <a:latin typeface="微软雅黑" pitchFamily="34" charset="-122"/>
              <a:ea typeface="微软雅黑" pitchFamily="34" charset="-122"/>
            </a:endParaRPr>
          </a:p>
        </p:txBody>
      </p:sp>
      <p:sp>
        <p:nvSpPr>
          <p:cNvPr id="9" name="矩形 8"/>
          <p:cNvSpPr>
            <a:spLocks noChangeAspect="1"/>
          </p:cNvSpPr>
          <p:nvPr/>
        </p:nvSpPr>
        <p:spPr>
          <a:xfrm>
            <a:off x="825446" y="132499"/>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a:solidFill>
                  <a:srgbClr val="F9F9F9"/>
                </a:solidFill>
                <a:latin typeface="微软雅黑" pitchFamily="34" charset="-122"/>
                <a:ea typeface="微软雅黑" pitchFamily="34" charset="-122"/>
              </a:rPr>
              <a:t>3.1</a:t>
            </a:r>
            <a:endParaRPr lang="zh-CN" altLang="en-US" sz="4400" b="1" kern="0" dirty="0">
              <a:solidFill>
                <a:srgbClr val="F9F9F9"/>
              </a:solidFill>
              <a:latin typeface="微软雅黑" pitchFamily="34" charset="-122"/>
              <a:ea typeface="微软雅黑" pitchFamily="34" charset="-122"/>
            </a:endParaRPr>
          </a:p>
        </p:txBody>
      </p:sp>
      <p:sp>
        <p:nvSpPr>
          <p:cNvPr id="27" name="圆角矩形 26"/>
          <p:cNvSpPr/>
          <p:nvPr/>
        </p:nvSpPr>
        <p:spPr bwMode="auto">
          <a:xfrm>
            <a:off x="2624739" y="4912226"/>
            <a:ext cx="5509597" cy="2608214"/>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7" name="TextBox 22"/>
          <p:cNvSpPr txBox="1"/>
          <p:nvPr/>
        </p:nvSpPr>
        <p:spPr>
          <a:xfrm>
            <a:off x="2624739" y="5052147"/>
            <a:ext cx="5472275" cy="212365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indent="539723"/>
            <a:r>
              <a:rPr lang="zh-CN" altLang="en-US" sz="2200" dirty="0">
                <a:solidFill>
                  <a:schemeClr val="bg1"/>
                </a:solidFill>
              </a:rPr>
              <a:t>五是加强网络安全监测预警，强化事件应急处置与演练。实现覆盖全行安全事件监控与处置和安全策略的全生命周期管理，并通过完善的应急预案、演练、处置体系，实现网络安全及时、有效处置 。</a:t>
            </a:r>
          </a:p>
        </p:txBody>
      </p:sp>
      <p:grpSp>
        <p:nvGrpSpPr>
          <p:cNvPr id="11" name="组合 10"/>
          <p:cNvGrpSpPr/>
          <p:nvPr/>
        </p:nvGrpSpPr>
        <p:grpSpPr>
          <a:xfrm>
            <a:off x="14791764" y="9189869"/>
            <a:ext cx="5185372" cy="2646100"/>
            <a:chOff x="7381569" y="4532292"/>
            <a:chExt cx="2592855" cy="1323136"/>
          </a:xfrm>
        </p:grpSpPr>
        <p:sp>
          <p:nvSpPr>
            <p:cNvPr id="30" name="圆角矩形 29"/>
            <p:cNvSpPr/>
            <p:nvPr/>
          </p:nvSpPr>
          <p:spPr bwMode="auto">
            <a:xfrm>
              <a:off x="7381569" y="4532292"/>
              <a:ext cx="2592855" cy="1323136"/>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8" name="TextBox 22"/>
            <p:cNvSpPr txBox="1"/>
            <p:nvPr/>
          </p:nvSpPr>
          <p:spPr>
            <a:xfrm>
              <a:off x="7409206" y="4548123"/>
              <a:ext cx="2546555" cy="10618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indent="539723"/>
              <a:r>
                <a:rPr lang="zh-CN" altLang="en-US" sz="2200" dirty="0">
                  <a:solidFill>
                    <a:schemeClr val="bg1"/>
                  </a:solidFill>
                </a:rPr>
                <a:t>三是做好银行关键信息基础设施安全防护。</a:t>
              </a:r>
              <a:r>
                <a:rPr lang="zh-CN" altLang="zh-CN" sz="2200" dirty="0">
                  <a:solidFill>
                    <a:schemeClr val="bg1"/>
                  </a:solidFill>
                </a:rPr>
                <a:t>切实履行网络安全主体责任，持续开展网络安全等级保护工作，加强网络安全监测预警和处置，确保关键基础</a:t>
              </a:r>
              <a:r>
                <a:rPr lang="zh-CN" altLang="en-US" sz="2200" dirty="0">
                  <a:solidFill>
                    <a:schemeClr val="bg1"/>
                  </a:solidFill>
                </a:rPr>
                <a:t>设施</a:t>
              </a:r>
              <a:r>
                <a:rPr lang="zh-CN" altLang="zh-CN" sz="2200" dirty="0">
                  <a:solidFill>
                    <a:schemeClr val="bg1"/>
                  </a:solidFill>
                </a:rPr>
                <a:t>和重要信息系统的安全运行</a:t>
              </a:r>
              <a:r>
                <a:rPr lang="zh-CN" altLang="en-US" sz="2200" dirty="0">
                  <a:solidFill>
                    <a:schemeClr val="bg1"/>
                  </a:solidFill>
                </a:rPr>
                <a:t>。</a:t>
              </a:r>
            </a:p>
          </p:txBody>
        </p:sp>
      </p:grpSp>
      <p:grpSp>
        <p:nvGrpSpPr>
          <p:cNvPr id="12" name="组合 11"/>
          <p:cNvGrpSpPr/>
          <p:nvPr/>
        </p:nvGrpSpPr>
        <p:grpSpPr>
          <a:xfrm>
            <a:off x="3698667" y="9189871"/>
            <a:ext cx="5616666" cy="2773398"/>
            <a:chOff x="1763483" y="4519488"/>
            <a:chExt cx="2808516" cy="1386789"/>
          </a:xfrm>
        </p:grpSpPr>
        <p:sp>
          <p:nvSpPr>
            <p:cNvPr id="4" name="圆角矩形 3"/>
            <p:cNvSpPr/>
            <p:nvPr/>
          </p:nvSpPr>
          <p:spPr bwMode="auto">
            <a:xfrm>
              <a:off x="1763483" y="4519488"/>
              <a:ext cx="2724541" cy="1386789"/>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9" name="TextBox 22"/>
            <p:cNvSpPr txBox="1"/>
            <p:nvPr/>
          </p:nvSpPr>
          <p:spPr>
            <a:xfrm>
              <a:off x="1782147" y="4538150"/>
              <a:ext cx="2789852" cy="126504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indent="539723"/>
              <a:r>
                <a:rPr lang="zh-CN" altLang="en-US" sz="2200" dirty="0">
                  <a:solidFill>
                    <a:schemeClr val="bg1"/>
                  </a:solidFill>
                </a:rPr>
                <a:t>四是强化信息资产管理，从制度建设、流程管理、技术应用等各方面加强对客户敏感信息的保护，防止数据泄漏。同时，定期对客户信息的生命周期进行深度分析，识别可能存在的风险和问题，提出改进的方法和措施。</a:t>
              </a:r>
            </a:p>
          </p:txBody>
        </p:sp>
      </p:grpSp>
      <p:grpSp>
        <p:nvGrpSpPr>
          <p:cNvPr id="10" name="组合 9"/>
          <p:cNvGrpSpPr/>
          <p:nvPr/>
        </p:nvGrpSpPr>
        <p:grpSpPr>
          <a:xfrm>
            <a:off x="15410466" y="5200245"/>
            <a:ext cx="5279738" cy="2320195"/>
            <a:chOff x="7705734" y="2497427"/>
            <a:chExt cx="2640041" cy="1160173"/>
          </a:xfrm>
        </p:grpSpPr>
        <p:sp>
          <p:nvSpPr>
            <p:cNvPr id="29" name="圆角矩形 28"/>
            <p:cNvSpPr/>
            <p:nvPr/>
          </p:nvSpPr>
          <p:spPr bwMode="auto">
            <a:xfrm>
              <a:off x="7711300" y="2497427"/>
              <a:ext cx="2615813" cy="1160173"/>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30" name="TextBox 22"/>
            <p:cNvSpPr txBox="1"/>
            <p:nvPr/>
          </p:nvSpPr>
          <p:spPr>
            <a:xfrm>
              <a:off x="7705734" y="2596349"/>
              <a:ext cx="2640041" cy="85875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indent="539723"/>
              <a:r>
                <a:rPr lang="zh-CN" altLang="en-US" sz="2200" dirty="0">
                  <a:solidFill>
                    <a:schemeClr val="bg1"/>
                  </a:solidFill>
                </a:rPr>
                <a:t>二是做好网络安全各项决策部署的落实。强化组织领导、明确责任分工、分解细化任务、加强督导检查，确保各项工作部署扎实如期完成。</a:t>
              </a:r>
            </a:p>
          </p:txBody>
        </p:sp>
      </p:grpSp>
      <p:grpSp>
        <p:nvGrpSpPr>
          <p:cNvPr id="7" name="组合 6"/>
          <p:cNvGrpSpPr/>
          <p:nvPr/>
        </p:nvGrpSpPr>
        <p:grpSpPr>
          <a:xfrm>
            <a:off x="9224369" y="2137268"/>
            <a:ext cx="5094184" cy="1763423"/>
            <a:chOff x="4488024" y="968007"/>
            <a:chExt cx="2547258" cy="881769"/>
          </a:xfrm>
        </p:grpSpPr>
        <p:sp>
          <p:nvSpPr>
            <p:cNvPr id="28" name="圆角矩形 27"/>
            <p:cNvSpPr/>
            <p:nvPr/>
          </p:nvSpPr>
          <p:spPr bwMode="auto">
            <a:xfrm>
              <a:off x="4488024" y="968007"/>
              <a:ext cx="2547258" cy="881769"/>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31" name="TextBox 22"/>
            <p:cNvSpPr txBox="1"/>
            <p:nvPr/>
          </p:nvSpPr>
          <p:spPr>
            <a:xfrm>
              <a:off x="4571999" y="1064018"/>
              <a:ext cx="2313993" cy="554034"/>
            </a:xfrm>
            <a:prstGeom prst="rect">
              <a:avLst/>
            </a:prstGeom>
            <a:noFill/>
          </p:spPr>
          <p:txBody>
            <a:bodyPr wrap="square" rtlCol="0">
              <a:spAutoFit/>
            </a:bodyPr>
            <a:lstStyle/>
            <a:p>
              <a:pPr indent="539723"/>
              <a:r>
                <a:rPr lang="zh-CN" altLang="en-US" sz="2200" dirty="0">
                  <a:solidFill>
                    <a:schemeClr val="bg1"/>
                  </a:solidFill>
                  <a:latin typeface="微软雅黑" panose="020B0503020204020204" pitchFamily="34" charset="-122"/>
                  <a:ea typeface="微软雅黑" panose="020B0503020204020204" pitchFamily="34" charset="-122"/>
                </a:rPr>
                <a:t>一是做好</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网络安全法</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的学习贯彻。结合自身实际，进一步加强网络安全各项制度建设。</a:t>
              </a:r>
            </a:p>
          </p:txBody>
        </p:sp>
      </p:grpSp>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76859" y="4890191"/>
            <a:ext cx="4563057" cy="4888992"/>
          </a:xfrm>
          <a:prstGeom prst="rect">
            <a:avLst/>
          </a:prstGeom>
        </p:spPr>
      </p:pic>
      <p:sp>
        <p:nvSpPr>
          <p:cNvPr id="6" name="文本框 5"/>
          <p:cNvSpPr txBox="1"/>
          <p:nvPr/>
        </p:nvSpPr>
        <p:spPr>
          <a:xfrm>
            <a:off x="9870694" y="9547332"/>
            <a:ext cx="4208068" cy="1323439"/>
          </a:xfrm>
          <a:prstGeom prst="rect">
            <a:avLst/>
          </a:prstGeom>
          <a:noFill/>
        </p:spPr>
        <p:txBody>
          <a:bodyPr wrap="square" rtlCol="0">
            <a:spAutoFit/>
          </a:bodyPr>
          <a:lstStyle/>
          <a:p>
            <a:pPr algn="ctr"/>
            <a:r>
              <a:rPr lang="zh-CN" altLang="en-US" sz="4000" b="1" dirty="0">
                <a:solidFill>
                  <a:srgbClr val="FF0000"/>
                </a:solidFill>
                <a:latin typeface="黑体" panose="02010609060101010101" pitchFamily="49" charset="-122"/>
                <a:ea typeface="黑体" panose="02010609060101010101" pitchFamily="49" charset="-122"/>
              </a:rPr>
              <a:t>中华人民共和国</a:t>
            </a:r>
            <a:endParaRPr lang="en-US" altLang="zh-CN" sz="4000" b="1" dirty="0">
              <a:solidFill>
                <a:srgbClr val="FF0000"/>
              </a:solidFill>
              <a:latin typeface="黑体" panose="02010609060101010101" pitchFamily="49" charset="-122"/>
              <a:ea typeface="黑体" panose="02010609060101010101" pitchFamily="49" charset="-122"/>
            </a:endParaRPr>
          </a:p>
          <a:p>
            <a:pPr algn="ctr"/>
            <a:r>
              <a:rPr lang="zh-CN" altLang="en-US" sz="4000" b="1" dirty="0">
                <a:solidFill>
                  <a:srgbClr val="FF0000"/>
                </a:solidFill>
                <a:latin typeface="黑体" panose="02010609060101010101" pitchFamily="49" charset="-122"/>
                <a:ea typeface="黑体" panose="02010609060101010101" pitchFamily="49" charset="-122"/>
              </a:rPr>
              <a:t>网络安全法</a:t>
            </a:r>
          </a:p>
        </p:txBody>
      </p:sp>
      <p:sp>
        <p:nvSpPr>
          <p:cNvPr id="15" name="虚尾箭头 14"/>
          <p:cNvSpPr/>
          <p:nvPr/>
        </p:nvSpPr>
        <p:spPr bwMode="auto">
          <a:xfrm rot="2606634">
            <a:off x="15064355" y="3527799"/>
            <a:ext cx="988980" cy="812267"/>
          </a:xfrm>
          <a:prstGeom prst="stripedRightArrow">
            <a:avLst/>
          </a:prstGeom>
          <a:solidFill>
            <a:schemeClr val="accent2">
              <a:lumMod val="60000"/>
              <a:lumOff val="4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25" name="虚尾箭头 24"/>
          <p:cNvSpPr/>
          <p:nvPr/>
        </p:nvSpPr>
        <p:spPr bwMode="auto">
          <a:xfrm rot="5721608">
            <a:off x="16463876" y="7977573"/>
            <a:ext cx="988980" cy="812267"/>
          </a:xfrm>
          <a:prstGeom prst="stripedRightArrow">
            <a:avLst/>
          </a:prstGeom>
          <a:solidFill>
            <a:schemeClr val="accent2">
              <a:lumMod val="60000"/>
              <a:lumOff val="4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26" name="虚尾箭头 25"/>
          <p:cNvSpPr/>
          <p:nvPr/>
        </p:nvSpPr>
        <p:spPr bwMode="auto">
          <a:xfrm rot="10800000">
            <a:off x="11567338" y="12299256"/>
            <a:ext cx="988980" cy="812267"/>
          </a:xfrm>
          <a:prstGeom prst="stripedRightArrow">
            <a:avLst/>
          </a:prstGeom>
          <a:solidFill>
            <a:schemeClr val="accent2">
              <a:lumMod val="60000"/>
              <a:lumOff val="4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31" name="虚尾箭头 30"/>
          <p:cNvSpPr/>
          <p:nvPr/>
        </p:nvSpPr>
        <p:spPr bwMode="auto">
          <a:xfrm rot="15678420">
            <a:off x="6229534" y="7941636"/>
            <a:ext cx="988980" cy="812267"/>
          </a:xfrm>
          <a:prstGeom prst="stripedRightArrow">
            <a:avLst/>
          </a:prstGeom>
          <a:solidFill>
            <a:schemeClr val="accent2">
              <a:lumMod val="60000"/>
              <a:lumOff val="4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32" name="虚尾箭头 31"/>
          <p:cNvSpPr/>
          <p:nvPr/>
        </p:nvSpPr>
        <p:spPr bwMode="auto">
          <a:xfrm rot="18850761">
            <a:off x="7643806" y="3542094"/>
            <a:ext cx="988980" cy="812267"/>
          </a:xfrm>
          <a:prstGeom prst="stripedRightArrow">
            <a:avLst/>
          </a:prstGeom>
          <a:solidFill>
            <a:schemeClr val="accent2">
              <a:lumMod val="60000"/>
              <a:lumOff val="4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232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2454184" y="541711"/>
            <a:ext cx="21689034"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4800" b="1" spc="400" dirty="0" smtClean="0">
                <a:solidFill>
                  <a:schemeClr val="bg1"/>
                </a:solidFill>
                <a:latin typeface="微软雅黑" panose="020B0503020204020204" pitchFamily="34" charset="-122"/>
                <a:ea typeface="微软雅黑" panose="020B0503020204020204" pitchFamily="34" charset="-122"/>
              </a:rPr>
              <a:t>二、我行其他网络安全工作对策与建议</a:t>
            </a:r>
            <a:endParaRPr lang="zh-CN" altLang="en-US" sz="4800" b="1" spc="400" dirty="0">
              <a:solidFill>
                <a:schemeClr val="bg1"/>
              </a:solidFill>
              <a:latin typeface="微软雅黑" pitchFamily="34" charset="-122"/>
              <a:ea typeface="微软雅黑" pitchFamily="34" charset="-122"/>
            </a:endParaRPr>
          </a:p>
        </p:txBody>
      </p:sp>
      <p:sp>
        <p:nvSpPr>
          <p:cNvPr id="9" name="矩形 8"/>
          <p:cNvSpPr>
            <a:spLocks noChangeAspect="1"/>
          </p:cNvSpPr>
          <p:nvPr/>
        </p:nvSpPr>
        <p:spPr>
          <a:xfrm>
            <a:off x="825446" y="132499"/>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3.2</a:t>
            </a:r>
            <a:endParaRPr lang="zh-CN" altLang="en-US" sz="4400" b="1" kern="0" dirty="0">
              <a:solidFill>
                <a:srgbClr val="F9F9F9"/>
              </a:solidFill>
              <a:latin typeface="微软雅黑" pitchFamily="34" charset="-122"/>
              <a:ea typeface="微软雅黑" pitchFamily="34" charset="-122"/>
            </a:endParaRPr>
          </a:p>
        </p:txBody>
      </p:sp>
      <p:sp>
        <p:nvSpPr>
          <p:cNvPr id="2" name="圆角矩形 1"/>
          <p:cNvSpPr/>
          <p:nvPr/>
        </p:nvSpPr>
        <p:spPr>
          <a:xfrm>
            <a:off x="398516" y="4214422"/>
            <a:ext cx="5092964" cy="8104578"/>
          </a:xfrm>
          <a:prstGeom prst="roundRect">
            <a:avLst/>
          </a:prstGeom>
          <a:solidFill>
            <a:srgbClr val="00B0F0"/>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398517" y="2669845"/>
            <a:ext cx="1176283" cy="1089355"/>
            <a:chOff x="1739810" y="1823996"/>
            <a:chExt cx="1641365" cy="1520533"/>
          </a:xfrm>
        </p:grpSpPr>
        <p:sp>
          <p:nvSpPr>
            <p:cNvPr id="7" name="稻壳儿小白白(http://dwz.cn/Wu2UP)"/>
            <p:cNvSpPr>
              <a:spLocks noChangeArrowheads="1"/>
            </p:cNvSpPr>
            <p:nvPr/>
          </p:nvSpPr>
          <p:spPr bwMode="auto">
            <a:xfrm>
              <a:off x="1739810" y="1823996"/>
              <a:ext cx="1641365" cy="1520533"/>
            </a:xfrm>
            <a:prstGeom prst="ellipse">
              <a:avLst/>
            </a:prstGeom>
            <a:solidFill>
              <a:srgbClr val="5B9BD5"/>
            </a:solidFill>
            <a:ln>
              <a:solidFill>
                <a:srgbClr val="5B9BD5"/>
              </a:solidFill>
            </a:ln>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ym typeface="Arial" panose="020B0604020202020204" pitchFamily="34" charset="0"/>
              </a:endParaRPr>
            </a:p>
          </p:txBody>
        </p:sp>
        <p:sp>
          <p:nvSpPr>
            <p:cNvPr id="10" name="稻壳儿小白白(http://dwz.cn/Wu2UP)"/>
            <p:cNvSpPr>
              <a:spLocks noEditPoints="1"/>
            </p:cNvSpPr>
            <p:nvPr/>
          </p:nvSpPr>
          <p:spPr bwMode="auto">
            <a:xfrm>
              <a:off x="2088459" y="2167102"/>
              <a:ext cx="944070" cy="688494"/>
            </a:xfrm>
            <a:custGeom>
              <a:avLst/>
              <a:gdLst>
                <a:gd name="T0" fmla="*/ 199176324 w 1152"/>
                <a:gd name="T1" fmla="*/ 106625253 h 908"/>
                <a:gd name="T2" fmla="*/ 235352406 w 1152"/>
                <a:gd name="T3" fmla="*/ 180852853 h 908"/>
                <a:gd name="T4" fmla="*/ 231858251 w 1152"/>
                <a:gd name="T5" fmla="*/ 186183935 h 908"/>
                <a:gd name="T6" fmla="*/ 4933164 w 1152"/>
                <a:gd name="T7" fmla="*/ 186183935 h 908"/>
                <a:gd name="T8" fmla="*/ 1439009 w 1152"/>
                <a:gd name="T9" fmla="*/ 180852853 h 908"/>
                <a:gd name="T10" fmla="*/ 37615092 w 1152"/>
                <a:gd name="T11" fmla="*/ 106625253 h 908"/>
                <a:gd name="T12" fmla="*/ 41109699 w 1152"/>
                <a:gd name="T13" fmla="*/ 104574871 h 908"/>
                <a:gd name="T14" fmla="*/ 72147239 w 1152"/>
                <a:gd name="T15" fmla="*/ 104574871 h 908"/>
                <a:gd name="T16" fmla="*/ 75025258 w 1152"/>
                <a:gd name="T17" fmla="*/ 105805191 h 908"/>
                <a:gd name="T18" fmla="*/ 81396978 w 1152"/>
                <a:gd name="T19" fmla="*/ 112981525 h 908"/>
                <a:gd name="T20" fmla="*/ 87563320 w 1152"/>
                <a:gd name="T21" fmla="*/ 119748054 h 908"/>
                <a:gd name="T22" fmla="*/ 50564817 w 1152"/>
                <a:gd name="T23" fmla="*/ 119748054 h 908"/>
                <a:gd name="T24" fmla="*/ 47276041 w 1152"/>
                <a:gd name="T25" fmla="*/ 121798888 h 908"/>
                <a:gd name="T26" fmla="*/ 23226810 w 1152"/>
                <a:gd name="T27" fmla="*/ 171010299 h 908"/>
                <a:gd name="T28" fmla="*/ 213564605 w 1152"/>
                <a:gd name="T29" fmla="*/ 171010299 h 908"/>
                <a:gd name="T30" fmla="*/ 189515374 w 1152"/>
                <a:gd name="T31" fmla="*/ 121798888 h 908"/>
                <a:gd name="T32" fmla="*/ 186226598 w 1152"/>
                <a:gd name="T33" fmla="*/ 119748054 h 908"/>
                <a:gd name="T34" fmla="*/ 149228096 w 1152"/>
                <a:gd name="T35" fmla="*/ 119748054 h 908"/>
                <a:gd name="T36" fmla="*/ 155394437 w 1152"/>
                <a:gd name="T37" fmla="*/ 112981525 h 908"/>
                <a:gd name="T38" fmla="*/ 161766157 w 1152"/>
                <a:gd name="T39" fmla="*/ 105805191 h 908"/>
                <a:gd name="T40" fmla="*/ 164644176 w 1152"/>
                <a:gd name="T41" fmla="*/ 104574871 h 908"/>
                <a:gd name="T42" fmla="*/ 195681716 w 1152"/>
                <a:gd name="T43" fmla="*/ 104574871 h 908"/>
                <a:gd name="T44" fmla="*/ 199176324 w 1152"/>
                <a:gd name="T45" fmla="*/ 106625253 h 908"/>
                <a:gd name="T46" fmla="*/ 171632485 w 1152"/>
                <a:gd name="T47" fmla="*/ 55978393 h 908"/>
                <a:gd name="T48" fmla="*/ 121890089 w 1152"/>
                <a:gd name="T49" fmla="*/ 142918538 h 908"/>
                <a:gd name="T50" fmla="*/ 114901327 w 1152"/>
                <a:gd name="T51" fmla="*/ 142918538 h 908"/>
                <a:gd name="T52" fmla="*/ 65980898 w 1152"/>
                <a:gd name="T53" fmla="*/ 67050814 h 908"/>
                <a:gd name="T54" fmla="*/ 113256939 w 1152"/>
                <a:gd name="T55" fmla="*/ 3075572 h 908"/>
                <a:gd name="T56" fmla="*/ 171632485 w 1152"/>
                <a:gd name="T57" fmla="*/ 55978393 h 908"/>
                <a:gd name="T58" fmla="*/ 146555908 w 1152"/>
                <a:gd name="T59" fmla="*/ 55978393 h 908"/>
                <a:gd name="T60" fmla="*/ 118395934 w 1152"/>
                <a:gd name="T61" fmla="*/ 27886632 h 908"/>
                <a:gd name="T62" fmla="*/ 90235507 w 1152"/>
                <a:gd name="T63" fmla="*/ 55978393 h 908"/>
                <a:gd name="T64" fmla="*/ 118395934 w 1152"/>
                <a:gd name="T65" fmla="*/ 84069702 h 908"/>
                <a:gd name="T66" fmla="*/ 146555908 w 1152"/>
                <a:gd name="T67" fmla="*/ 55978393 h 908"/>
                <a:gd name="T68" fmla="*/ 146555908 w 1152"/>
                <a:gd name="T69" fmla="*/ 55978393 h 908"/>
                <a:gd name="T70" fmla="*/ 146555908 w 1152"/>
                <a:gd name="T71" fmla="*/ 55978393 h 9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7200"/>
            </a:p>
          </p:txBody>
        </p:sp>
      </p:grpSp>
      <p:grpSp>
        <p:nvGrpSpPr>
          <p:cNvPr id="11" name="组 10"/>
          <p:cNvGrpSpPr/>
          <p:nvPr/>
        </p:nvGrpSpPr>
        <p:grpSpPr>
          <a:xfrm>
            <a:off x="6006470" y="2669844"/>
            <a:ext cx="1219199" cy="1089355"/>
            <a:chOff x="1744119" y="4019731"/>
            <a:chExt cx="1641363" cy="1520533"/>
          </a:xfrm>
        </p:grpSpPr>
        <p:sp>
          <p:nvSpPr>
            <p:cNvPr id="12" name="稻壳儿小白白(http://dwz.cn/Wu2UP)"/>
            <p:cNvSpPr>
              <a:spLocks noChangeArrowheads="1"/>
            </p:cNvSpPr>
            <p:nvPr/>
          </p:nvSpPr>
          <p:spPr bwMode="auto">
            <a:xfrm>
              <a:off x="1744119" y="4019731"/>
              <a:ext cx="1641363" cy="1520533"/>
            </a:xfrm>
            <a:prstGeom prst="ellipse">
              <a:avLst/>
            </a:pr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ym typeface="Arial" panose="020B0604020202020204" pitchFamily="34" charset="0"/>
              </a:endParaRPr>
            </a:p>
          </p:txBody>
        </p:sp>
        <p:sp>
          <p:nvSpPr>
            <p:cNvPr id="13" name="稻壳儿小白白(http://dwz.cn/Wu2UP)"/>
            <p:cNvSpPr>
              <a:spLocks/>
            </p:cNvSpPr>
            <p:nvPr/>
          </p:nvSpPr>
          <p:spPr bwMode="auto">
            <a:xfrm>
              <a:off x="2157327" y="4434422"/>
              <a:ext cx="817811" cy="691152"/>
            </a:xfrm>
            <a:custGeom>
              <a:avLst/>
              <a:gdLst>
                <a:gd name="T0" fmla="*/ 1885692782 w 84"/>
                <a:gd name="T1" fmla="*/ 943834339 h 76"/>
                <a:gd name="T2" fmla="*/ 2147483646 w 84"/>
                <a:gd name="T3" fmla="*/ 884849105 h 76"/>
                <a:gd name="T4" fmla="*/ 2147483646 w 84"/>
                <a:gd name="T5" fmla="*/ 294947891 h 76"/>
                <a:gd name="T6" fmla="*/ 2146786634 w 84"/>
                <a:gd name="T7" fmla="*/ 29495332 h 76"/>
                <a:gd name="T8" fmla="*/ 1566573885 w 84"/>
                <a:gd name="T9" fmla="*/ 147476661 h 76"/>
                <a:gd name="T10" fmla="*/ 1450534567 w 84"/>
                <a:gd name="T11" fmla="*/ 442424553 h 76"/>
                <a:gd name="T12" fmla="*/ 1595589101 w 84"/>
                <a:gd name="T13" fmla="*/ 619391115 h 76"/>
                <a:gd name="T14" fmla="*/ 319118897 w 84"/>
                <a:gd name="T15" fmla="*/ 1769692780 h 76"/>
                <a:gd name="T16" fmla="*/ 261093852 w 84"/>
                <a:gd name="T17" fmla="*/ 973329671 h 76"/>
                <a:gd name="T18" fmla="*/ 377138556 w 84"/>
                <a:gd name="T19" fmla="*/ 855353773 h 76"/>
                <a:gd name="T20" fmla="*/ 812296772 w 84"/>
                <a:gd name="T21" fmla="*/ 825858441 h 76"/>
                <a:gd name="T22" fmla="*/ 870321817 w 84"/>
                <a:gd name="T23" fmla="*/ 265452559 h 76"/>
                <a:gd name="T24" fmla="*/ 319118897 w 84"/>
                <a:gd name="T25" fmla="*/ 235957227 h 76"/>
                <a:gd name="T26" fmla="*/ 203074193 w 84"/>
                <a:gd name="T27" fmla="*/ 678381780 h 76"/>
                <a:gd name="T28" fmla="*/ 116044704 w 84"/>
                <a:gd name="T29" fmla="*/ 796363109 h 76"/>
                <a:gd name="T30" fmla="*/ 0 w 84"/>
                <a:gd name="T31" fmla="*/ 1032320336 h 76"/>
                <a:gd name="T32" fmla="*/ 87029489 w 84"/>
                <a:gd name="T33" fmla="*/ 1946664773 h 76"/>
                <a:gd name="T34" fmla="*/ 1218445158 w 84"/>
                <a:gd name="T35" fmla="*/ 2147483646 h 76"/>
                <a:gd name="T36" fmla="*/ 1479544396 w 84"/>
                <a:gd name="T37" fmla="*/ 2147483646 h 76"/>
                <a:gd name="T38" fmla="*/ 1653608760 w 84"/>
                <a:gd name="T39" fmla="*/ 2005655438 h 76"/>
                <a:gd name="T40" fmla="*/ 1682618589 w 84"/>
                <a:gd name="T41" fmla="*/ 2064640671 h 76"/>
                <a:gd name="T42" fmla="*/ 2001737486 w 84"/>
                <a:gd name="T43" fmla="*/ 2094136003 h 76"/>
                <a:gd name="T44" fmla="*/ 2147483646 w 84"/>
                <a:gd name="T45" fmla="*/ 1858178776 h 76"/>
                <a:gd name="T46" fmla="*/ 2147483646 w 84"/>
                <a:gd name="T47" fmla="*/ 1563230885 h 76"/>
                <a:gd name="T48" fmla="*/ 2001737486 w 84"/>
                <a:gd name="T49" fmla="*/ 1268282993 h 76"/>
                <a:gd name="T50" fmla="*/ 1682618589 w 84"/>
                <a:gd name="T51" fmla="*/ 1238787661 h 76"/>
                <a:gd name="T52" fmla="*/ 1450534567 w 84"/>
                <a:gd name="T53" fmla="*/ 1474744888 h 76"/>
                <a:gd name="T54" fmla="*/ 1421524737 w 84"/>
                <a:gd name="T55" fmla="*/ 1769692780 h 76"/>
                <a:gd name="T56" fmla="*/ 1479544396 w 84"/>
                <a:gd name="T57" fmla="*/ 1828683444 h 76"/>
                <a:gd name="T58" fmla="*/ 1305480033 w 84"/>
                <a:gd name="T59" fmla="*/ 1976160105 h 76"/>
                <a:gd name="T60" fmla="*/ 638232409 w 84"/>
                <a:gd name="T61" fmla="*/ 1828683444 h 76"/>
                <a:gd name="T62" fmla="*/ 1769648078 w 84"/>
                <a:gd name="T63" fmla="*/ 796363109 h 76"/>
                <a:gd name="T64" fmla="*/ 1885692782 w 84"/>
                <a:gd name="T65" fmla="*/ 943834339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7200"/>
            </a:p>
          </p:txBody>
        </p:sp>
      </p:grpSp>
      <p:grpSp>
        <p:nvGrpSpPr>
          <p:cNvPr id="14" name="组 13"/>
          <p:cNvGrpSpPr/>
          <p:nvPr/>
        </p:nvGrpSpPr>
        <p:grpSpPr>
          <a:xfrm>
            <a:off x="11657339" y="2669845"/>
            <a:ext cx="1195061" cy="1089355"/>
            <a:chOff x="1744117" y="6215466"/>
            <a:chExt cx="1641363" cy="1523191"/>
          </a:xfrm>
        </p:grpSpPr>
        <p:sp>
          <p:nvSpPr>
            <p:cNvPr id="15" name="稻壳儿小白白(http://dwz.cn/Wu2UP)"/>
            <p:cNvSpPr>
              <a:spLocks noChangeArrowheads="1"/>
            </p:cNvSpPr>
            <p:nvPr/>
          </p:nvSpPr>
          <p:spPr bwMode="auto">
            <a:xfrm>
              <a:off x="1744117" y="6215466"/>
              <a:ext cx="1641363" cy="1523191"/>
            </a:xfrm>
            <a:prstGeom prst="ellipse">
              <a:avLst/>
            </a:pr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ym typeface="Arial" panose="020B0604020202020204" pitchFamily="34" charset="0"/>
              </a:endParaRPr>
            </a:p>
          </p:txBody>
        </p:sp>
        <p:sp>
          <p:nvSpPr>
            <p:cNvPr id="16" name="稻壳儿小白白(http://dwz.cn/Wu2UP)"/>
            <p:cNvSpPr>
              <a:spLocks noEditPoints="1"/>
            </p:cNvSpPr>
            <p:nvPr/>
          </p:nvSpPr>
          <p:spPr bwMode="auto">
            <a:xfrm>
              <a:off x="2082720" y="6561042"/>
              <a:ext cx="955548" cy="882547"/>
            </a:xfrm>
            <a:custGeom>
              <a:avLst/>
              <a:gdLst>
                <a:gd name="T0" fmla="*/ 273216550 w 393"/>
                <a:gd name="T1" fmla="*/ 536008502 h 391"/>
                <a:gd name="T2" fmla="*/ 287691519 w 393"/>
                <a:gd name="T3" fmla="*/ 483316982 h 391"/>
                <a:gd name="T4" fmla="*/ 220744284 w 393"/>
                <a:gd name="T5" fmla="*/ 456061352 h 391"/>
                <a:gd name="T6" fmla="*/ 195412752 w 393"/>
                <a:gd name="T7" fmla="*/ 408820958 h 391"/>
                <a:gd name="T8" fmla="*/ 128465517 w 393"/>
                <a:gd name="T9" fmla="*/ 437892281 h 391"/>
                <a:gd name="T10" fmla="*/ 75994595 w 393"/>
                <a:gd name="T11" fmla="*/ 421538903 h 391"/>
                <a:gd name="T12" fmla="*/ 48853861 w 393"/>
                <a:gd name="T13" fmla="*/ 488768107 h 391"/>
                <a:gd name="T14" fmla="*/ 1809203 w 393"/>
                <a:gd name="T15" fmla="*/ 514205347 h 391"/>
                <a:gd name="T16" fmla="*/ 28949938 w 393"/>
                <a:gd name="T17" fmla="*/ 545093712 h 391"/>
                <a:gd name="T18" fmla="*/ 5427609 w 393"/>
                <a:gd name="T19" fmla="*/ 614138610 h 391"/>
                <a:gd name="T20" fmla="*/ 56090672 w 393"/>
                <a:gd name="T21" fmla="*/ 635943113 h 391"/>
                <a:gd name="T22" fmla="*/ 75994595 w 393"/>
                <a:gd name="T23" fmla="*/ 692268717 h 391"/>
                <a:gd name="T24" fmla="*/ 123037908 w 393"/>
                <a:gd name="T25" fmla="*/ 708622095 h 391"/>
                <a:gd name="T26" fmla="*/ 173700971 w 393"/>
                <a:gd name="T27" fmla="*/ 681367814 h 391"/>
                <a:gd name="T28" fmla="*/ 226173238 w 393"/>
                <a:gd name="T29" fmla="*/ 695902801 h 391"/>
                <a:gd name="T30" fmla="*/ 253313973 w 393"/>
                <a:gd name="T31" fmla="*/ 628674945 h 391"/>
                <a:gd name="T32" fmla="*/ 293119128 w 393"/>
                <a:gd name="T33" fmla="*/ 623223819 h 391"/>
                <a:gd name="T34" fmla="*/ 182746986 w 393"/>
                <a:gd name="T35" fmla="*/ 628674945 h 391"/>
                <a:gd name="T36" fmla="*/ 119419502 w 393"/>
                <a:gd name="T37" fmla="*/ 488768107 h 391"/>
                <a:gd name="T38" fmla="*/ 182746986 w 393"/>
                <a:gd name="T39" fmla="*/ 628674945 h 391"/>
                <a:gd name="T40" fmla="*/ 472249053 w 393"/>
                <a:gd name="T41" fmla="*/ 610505874 h 391"/>
                <a:gd name="T42" fmla="*/ 481295068 w 393"/>
                <a:gd name="T43" fmla="*/ 581433203 h 391"/>
                <a:gd name="T44" fmla="*/ 443297771 w 393"/>
                <a:gd name="T45" fmla="*/ 566898215 h 391"/>
                <a:gd name="T46" fmla="*/ 428822802 w 393"/>
                <a:gd name="T47" fmla="*/ 539642586 h 391"/>
                <a:gd name="T48" fmla="*/ 392636052 w 393"/>
                <a:gd name="T49" fmla="*/ 555995963 h 391"/>
                <a:gd name="T50" fmla="*/ 361875566 w 393"/>
                <a:gd name="T51" fmla="*/ 546910754 h 391"/>
                <a:gd name="T52" fmla="*/ 347400597 w 393"/>
                <a:gd name="T53" fmla="*/ 583250245 h 391"/>
                <a:gd name="T54" fmla="*/ 320259863 w 393"/>
                <a:gd name="T55" fmla="*/ 597786580 h 391"/>
                <a:gd name="T56" fmla="*/ 336545380 w 393"/>
                <a:gd name="T57" fmla="*/ 615955652 h 391"/>
                <a:gd name="T58" fmla="*/ 323879614 w 393"/>
                <a:gd name="T59" fmla="*/ 654112185 h 391"/>
                <a:gd name="T60" fmla="*/ 351020349 w 393"/>
                <a:gd name="T61" fmla="*/ 666831478 h 391"/>
                <a:gd name="T62" fmla="*/ 361875566 w 393"/>
                <a:gd name="T63" fmla="*/ 697719843 h 391"/>
                <a:gd name="T64" fmla="*/ 389016301 w 393"/>
                <a:gd name="T65" fmla="*/ 706805053 h 391"/>
                <a:gd name="T66" fmla="*/ 416157036 w 393"/>
                <a:gd name="T67" fmla="*/ 690453023 h 391"/>
                <a:gd name="T68" fmla="*/ 446917522 w 393"/>
                <a:gd name="T69" fmla="*/ 699536885 h 391"/>
                <a:gd name="T70" fmla="*/ 461392490 w 393"/>
                <a:gd name="T71" fmla="*/ 661380352 h 391"/>
                <a:gd name="T72" fmla="*/ 483104271 w 393"/>
                <a:gd name="T73" fmla="*/ 659563310 h 391"/>
                <a:gd name="T74" fmla="*/ 421585990 w 393"/>
                <a:gd name="T75" fmla="*/ 661380352 h 391"/>
                <a:gd name="T76" fmla="*/ 387207098 w 393"/>
                <a:gd name="T77" fmla="*/ 583250245 h 391"/>
                <a:gd name="T78" fmla="*/ 421585990 w 393"/>
                <a:gd name="T79" fmla="*/ 661380352 h 391"/>
                <a:gd name="T80" fmla="*/ 654996039 w 393"/>
                <a:gd name="T81" fmla="*/ 221671029 h 391"/>
                <a:gd name="T82" fmla="*/ 682136774 w 393"/>
                <a:gd name="T83" fmla="*/ 132640018 h 391"/>
                <a:gd name="T84" fmla="*/ 568146226 w 393"/>
                <a:gd name="T85" fmla="*/ 87215317 h 391"/>
                <a:gd name="T86" fmla="*/ 524719975 w 393"/>
                <a:gd name="T87" fmla="*/ 5451126 h 391"/>
                <a:gd name="T88" fmla="*/ 414347833 w 393"/>
                <a:gd name="T89" fmla="*/ 54509910 h 391"/>
                <a:gd name="T90" fmla="*/ 325688817 w 393"/>
                <a:gd name="T91" fmla="*/ 27254281 h 391"/>
                <a:gd name="T92" fmla="*/ 280454707 w 393"/>
                <a:gd name="T93" fmla="*/ 141723880 h 391"/>
                <a:gd name="T94" fmla="*/ 199032503 w 393"/>
                <a:gd name="T95" fmla="*/ 185331538 h 391"/>
                <a:gd name="T96" fmla="*/ 246075816 w 393"/>
                <a:gd name="T97" fmla="*/ 236207365 h 391"/>
                <a:gd name="T98" fmla="*/ 206269315 w 393"/>
                <a:gd name="T99" fmla="*/ 352494005 h 391"/>
                <a:gd name="T100" fmla="*/ 291309925 w 393"/>
                <a:gd name="T101" fmla="*/ 388833496 h 391"/>
                <a:gd name="T102" fmla="*/ 325688817 w 393"/>
                <a:gd name="T103" fmla="*/ 483316982 h 391"/>
                <a:gd name="T104" fmla="*/ 403492615 w 393"/>
                <a:gd name="T105" fmla="*/ 510571263 h 391"/>
                <a:gd name="T106" fmla="*/ 490342428 w 393"/>
                <a:gd name="T107" fmla="*/ 463329520 h 391"/>
                <a:gd name="T108" fmla="*/ 577192241 w 393"/>
                <a:gd name="T109" fmla="*/ 490585149 h 391"/>
                <a:gd name="T110" fmla="*/ 622427696 w 393"/>
                <a:gd name="T111" fmla="*/ 376114203 h 391"/>
                <a:gd name="T112" fmla="*/ 691184134 w 393"/>
                <a:gd name="T113" fmla="*/ 367030341 h 391"/>
                <a:gd name="T114" fmla="*/ 504817397 w 393"/>
                <a:gd name="T115" fmla="*/ 376114203 h 391"/>
                <a:gd name="T116" fmla="*/ 398063661 w 393"/>
                <a:gd name="T117" fmla="*/ 141723880 h 391"/>
                <a:gd name="T118" fmla="*/ 504817397 w 393"/>
                <a:gd name="T119" fmla="*/ 376114203 h 3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7200"/>
            </a:p>
          </p:txBody>
        </p:sp>
      </p:grpSp>
      <p:grpSp>
        <p:nvGrpSpPr>
          <p:cNvPr id="17" name="组 16"/>
          <p:cNvGrpSpPr/>
          <p:nvPr/>
        </p:nvGrpSpPr>
        <p:grpSpPr>
          <a:xfrm>
            <a:off x="17284070" y="2689900"/>
            <a:ext cx="1132193" cy="1089355"/>
            <a:chOff x="1744117" y="8480317"/>
            <a:chExt cx="1641363" cy="1523191"/>
          </a:xfrm>
        </p:grpSpPr>
        <p:sp>
          <p:nvSpPr>
            <p:cNvPr id="18" name="稻壳儿小白白(http://dwz.cn/Wu2UP)"/>
            <p:cNvSpPr>
              <a:spLocks noChangeArrowheads="1"/>
            </p:cNvSpPr>
            <p:nvPr/>
          </p:nvSpPr>
          <p:spPr bwMode="auto">
            <a:xfrm>
              <a:off x="1744117" y="8480317"/>
              <a:ext cx="1641363" cy="1523191"/>
            </a:xfrm>
            <a:prstGeom prst="ellipse">
              <a:avLst/>
            </a:pr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ym typeface="Arial" panose="020B0604020202020204" pitchFamily="34" charset="0"/>
              </a:endParaRPr>
            </a:p>
          </p:txBody>
        </p:sp>
        <p:sp>
          <p:nvSpPr>
            <p:cNvPr id="19" name="稻壳儿小白白(http://dwz.cn/Wu2UP)"/>
            <p:cNvSpPr>
              <a:spLocks noEditPoints="1"/>
            </p:cNvSpPr>
            <p:nvPr/>
          </p:nvSpPr>
          <p:spPr bwMode="auto">
            <a:xfrm>
              <a:off x="2106496" y="8865698"/>
              <a:ext cx="907991" cy="752427"/>
            </a:xfrm>
            <a:custGeom>
              <a:avLst/>
              <a:gdLst>
                <a:gd name="T0" fmla="*/ 650682686 w 287"/>
                <a:gd name="T1" fmla="*/ 196572449 h 237"/>
                <a:gd name="T2" fmla="*/ 610639895 w 287"/>
                <a:gd name="T3" fmla="*/ 236895002 h 237"/>
                <a:gd name="T4" fmla="*/ 650682686 w 287"/>
                <a:gd name="T5" fmla="*/ 279738509 h 237"/>
                <a:gd name="T6" fmla="*/ 693226568 w 287"/>
                <a:gd name="T7" fmla="*/ 236895002 h 237"/>
                <a:gd name="T8" fmla="*/ 650682686 w 287"/>
                <a:gd name="T9" fmla="*/ 196572449 h 237"/>
                <a:gd name="T10" fmla="*/ 67570627 w 287"/>
                <a:gd name="T11" fmla="*/ 196572449 h 237"/>
                <a:gd name="T12" fmla="*/ 27529418 w 287"/>
                <a:gd name="T13" fmla="*/ 236895002 h 237"/>
                <a:gd name="T14" fmla="*/ 67570627 w 287"/>
                <a:gd name="T15" fmla="*/ 279738509 h 237"/>
                <a:gd name="T16" fmla="*/ 107613417 w 287"/>
                <a:gd name="T17" fmla="*/ 236895002 h 237"/>
                <a:gd name="T18" fmla="*/ 67570627 w 287"/>
                <a:gd name="T19" fmla="*/ 196572449 h 237"/>
                <a:gd name="T20" fmla="*/ 530555897 w 287"/>
                <a:gd name="T21" fmla="*/ 123488614 h 237"/>
                <a:gd name="T22" fmla="*/ 470493294 w 287"/>
                <a:gd name="T23" fmla="*/ 183972444 h 237"/>
                <a:gd name="T24" fmla="*/ 530555897 w 287"/>
                <a:gd name="T25" fmla="*/ 244456275 h 237"/>
                <a:gd name="T26" fmla="*/ 590620082 w 287"/>
                <a:gd name="T27" fmla="*/ 183972444 h 237"/>
                <a:gd name="T28" fmla="*/ 530555897 w 287"/>
                <a:gd name="T29" fmla="*/ 123488614 h 237"/>
                <a:gd name="T30" fmla="*/ 718253312 w 287"/>
                <a:gd name="T31" fmla="*/ 493951281 h 237"/>
                <a:gd name="T32" fmla="*/ 648180011 w 287"/>
                <a:gd name="T33" fmla="*/ 493951281 h 237"/>
                <a:gd name="T34" fmla="*/ 648180011 w 287"/>
                <a:gd name="T35" fmla="*/ 365423936 h 237"/>
                <a:gd name="T36" fmla="*/ 633163965 w 287"/>
                <a:gd name="T37" fmla="*/ 304940105 h 237"/>
                <a:gd name="T38" fmla="*/ 650682686 w 287"/>
                <a:gd name="T39" fmla="*/ 302419152 h 237"/>
                <a:gd name="T40" fmla="*/ 718253312 w 287"/>
                <a:gd name="T41" fmla="*/ 370464255 h 237"/>
                <a:gd name="T42" fmla="*/ 718253312 w 287"/>
                <a:gd name="T43" fmla="*/ 493951281 h 237"/>
                <a:gd name="T44" fmla="*/ 187697415 w 287"/>
                <a:gd name="T45" fmla="*/ 123488614 h 237"/>
                <a:gd name="T46" fmla="*/ 127633230 w 287"/>
                <a:gd name="T47" fmla="*/ 183972444 h 237"/>
                <a:gd name="T48" fmla="*/ 187697415 w 287"/>
                <a:gd name="T49" fmla="*/ 244456275 h 237"/>
                <a:gd name="T50" fmla="*/ 247760019 w 287"/>
                <a:gd name="T51" fmla="*/ 183972444 h 237"/>
                <a:gd name="T52" fmla="*/ 187697415 w 287"/>
                <a:gd name="T53" fmla="*/ 123488614 h 237"/>
                <a:gd name="T54" fmla="*/ 67570627 w 287"/>
                <a:gd name="T55" fmla="*/ 302419152 h 237"/>
                <a:gd name="T56" fmla="*/ 85089347 w 287"/>
                <a:gd name="T57" fmla="*/ 304940105 h 237"/>
                <a:gd name="T58" fmla="*/ 70073301 w 287"/>
                <a:gd name="T59" fmla="*/ 365423936 h 237"/>
                <a:gd name="T60" fmla="*/ 70073301 w 287"/>
                <a:gd name="T61" fmla="*/ 493951281 h 237"/>
                <a:gd name="T62" fmla="*/ 0 w 287"/>
                <a:gd name="T63" fmla="*/ 493951281 h 237"/>
                <a:gd name="T64" fmla="*/ 0 w 287"/>
                <a:gd name="T65" fmla="*/ 370464255 h 237"/>
                <a:gd name="T66" fmla="*/ 67570627 w 287"/>
                <a:gd name="T67" fmla="*/ 302419152 h 237"/>
                <a:gd name="T68" fmla="*/ 360377202 w 287"/>
                <a:gd name="T69" fmla="*/ 0 h 237"/>
                <a:gd name="T70" fmla="*/ 270284088 w 287"/>
                <a:gd name="T71" fmla="*/ 90725746 h 237"/>
                <a:gd name="T72" fmla="*/ 360377202 w 287"/>
                <a:gd name="T73" fmla="*/ 181451491 h 237"/>
                <a:gd name="T74" fmla="*/ 447969224 w 287"/>
                <a:gd name="T75" fmla="*/ 90725746 h 237"/>
                <a:gd name="T76" fmla="*/ 360377202 w 287"/>
                <a:gd name="T77" fmla="*/ 0 h 237"/>
                <a:gd name="T78" fmla="*/ 628158616 w 287"/>
                <a:gd name="T79" fmla="*/ 539314154 h 237"/>
                <a:gd name="T80" fmla="*/ 520545199 w 287"/>
                <a:gd name="T81" fmla="*/ 539314154 h 237"/>
                <a:gd name="T82" fmla="*/ 520545199 w 287"/>
                <a:gd name="T83" fmla="*/ 345262659 h 237"/>
                <a:gd name="T84" fmla="*/ 503028061 w 287"/>
                <a:gd name="T85" fmla="*/ 272177237 h 237"/>
                <a:gd name="T86" fmla="*/ 530555897 w 287"/>
                <a:gd name="T87" fmla="*/ 267136918 h 237"/>
                <a:gd name="T88" fmla="*/ 628158616 w 287"/>
                <a:gd name="T89" fmla="*/ 365423936 h 237"/>
                <a:gd name="T90" fmla="*/ 628158616 w 287"/>
                <a:gd name="T91" fmla="*/ 539314154 h 237"/>
                <a:gd name="T92" fmla="*/ 197708113 w 287"/>
                <a:gd name="T93" fmla="*/ 345262659 h 237"/>
                <a:gd name="T94" fmla="*/ 197708113 w 287"/>
                <a:gd name="T95" fmla="*/ 539314154 h 237"/>
                <a:gd name="T96" fmla="*/ 92597370 w 287"/>
                <a:gd name="T97" fmla="*/ 539314154 h 237"/>
                <a:gd name="T98" fmla="*/ 92597370 w 287"/>
                <a:gd name="T99" fmla="*/ 365423936 h 237"/>
                <a:gd name="T100" fmla="*/ 187697415 w 287"/>
                <a:gd name="T101" fmla="*/ 267136918 h 237"/>
                <a:gd name="T102" fmla="*/ 215225252 w 287"/>
                <a:gd name="T103" fmla="*/ 272177237 h 237"/>
                <a:gd name="T104" fmla="*/ 197708113 w 287"/>
                <a:gd name="T105" fmla="*/ 345262659 h 237"/>
                <a:gd name="T106" fmla="*/ 220230600 w 287"/>
                <a:gd name="T107" fmla="*/ 597278619 h 237"/>
                <a:gd name="T108" fmla="*/ 500525386 w 287"/>
                <a:gd name="T109" fmla="*/ 597278619 h 237"/>
                <a:gd name="T110" fmla="*/ 500525386 w 287"/>
                <a:gd name="T111" fmla="*/ 345262659 h 237"/>
                <a:gd name="T112" fmla="*/ 360377202 w 287"/>
                <a:gd name="T113" fmla="*/ 204133721 h 237"/>
                <a:gd name="T114" fmla="*/ 220230600 w 287"/>
                <a:gd name="T115" fmla="*/ 345262659 h 237"/>
                <a:gd name="T116" fmla="*/ 220230600 w 287"/>
                <a:gd name="T117" fmla="*/ 597278619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7200"/>
            </a:p>
          </p:txBody>
        </p:sp>
      </p:grpSp>
      <p:sp>
        <p:nvSpPr>
          <p:cNvPr id="20" name="标题 1"/>
          <p:cNvSpPr txBox="1">
            <a:spLocks/>
          </p:cNvSpPr>
          <p:nvPr/>
        </p:nvSpPr>
        <p:spPr>
          <a:xfrm>
            <a:off x="1718299" y="2643133"/>
            <a:ext cx="336170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algn="just"/>
            <a:r>
              <a:rPr lang="zh-CN" altLang="zh-CN" sz="2800" b="1" spc="400" dirty="0" smtClean="0">
                <a:solidFill>
                  <a:schemeClr val="bg1"/>
                </a:solidFill>
                <a:latin typeface="微软雅黑" pitchFamily="34" charset="-122"/>
                <a:ea typeface="微软雅黑" pitchFamily="34" charset="-122"/>
              </a:rPr>
              <a:t>强化</a:t>
            </a:r>
            <a:r>
              <a:rPr lang="zh-CN" altLang="zh-CN" sz="2800" b="1" spc="400" dirty="0">
                <a:solidFill>
                  <a:schemeClr val="bg1"/>
                </a:solidFill>
                <a:latin typeface="微软雅黑" pitchFamily="34" charset="-122"/>
                <a:ea typeface="微软雅黑" pitchFamily="34" charset="-122"/>
              </a:rPr>
              <a:t>网络安全顶层设计，提高网络安全战略能力</a:t>
            </a:r>
            <a:endParaRPr lang="zh-CN" altLang="en-US" sz="2800" b="1" spc="400" dirty="0">
              <a:solidFill>
                <a:schemeClr val="bg1"/>
              </a:solidFill>
              <a:latin typeface="微软雅黑" pitchFamily="34" charset="-122"/>
              <a:ea typeface="微软雅黑" pitchFamily="34" charset="-122"/>
            </a:endParaRPr>
          </a:p>
        </p:txBody>
      </p:sp>
      <p:sp>
        <p:nvSpPr>
          <p:cNvPr id="24" name="标题 1"/>
          <p:cNvSpPr txBox="1">
            <a:spLocks/>
          </p:cNvSpPr>
          <p:nvPr/>
        </p:nvSpPr>
        <p:spPr>
          <a:xfrm>
            <a:off x="7306346" y="2669844"/>
            <a:ext cx="3158453"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algn="just"/>
            <a:r>
              <a:rPr lang="zh-CN" altLang="en-US" sz="2800" b="1" spc="400">
                <a:solidFill>
                  <a:schemeClr val="bg1"/>
                </a:solidFill>
                <a:latin typeface="微软雅黑" pitchFamily="34" charset="-122"/>
                <a:ea typeface="微软雅黑" pitchFamily="34" charset="-122"/>
              </a:rPr>
              <a:t>推进网络安全综合防御技术体系建设</a:t>
            </a:r>
            <a:endParaRPr lang="zh-CN" altLang="en-US" sz="2800" b="1" spc="400" dirty="0">
              <a:solidFill>
                <a:schemeClr val="bg1"/>
              </a:solidFill>
              <a:latin typeface="微软雅黑" pitchFamily="34" charset="-122"/>
              <a:ea typeface="微软雅黑" pitchFamily="34" charset="-122"/>
            </a:endParaRPr>
          </a:p>
        </p:txBody>
      </p:sp>
      <p:sp>
        <p:nvSpPr>
          <p:cNvPr id="25" name="标题 1"/>
          <p:cNvSpPr txBox="1">
            <a:spLocks/>
          </p:cNvSpPr>
          <p:nvPr/>
        </p:nvSpPr>
        <p:spPr>
          <a:xfrm>
            <a:off x="12846133" y="2669844"/>
            <a:ext cx="3158453"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algn="just"/>
            <a:r>
              <a:rPr lang="zh-CN" altLang="en-US" sz="2800" b="1" spc="400" dirty="0">
                <a:solidFill>
                  <a:schemeClr val="bg1"/>
                </a:solidFill>
                <a:latin typeface="微软雅黑" pitchFamily="34" charset="-122"/>
                <a:ea typeface="微软雅黑" pitchFamily="34" charset="-122"/>
              </a:rPr>
              <a:t>行业资源共享和协作机制</a:t>
            </a:r>
          </a:p>
        </p:txBody>
      </p:sp>
      <p:sp>
        <p:nvSpPr>
          <p:cNvPr id="26" name="圆角矩形 25"/>
          <p:cNvSpPr/>
          <p:nvPr/>
        </p:nvSpPr>
        <p:spPr>
          <a:xfrm>
            <a:off x="6006470" y="4214422"/>
            <a:ext cx="5092964" cy="8104578"/>
          </a:xfrm>
          <a:prstGeom prst="roundRect">
            <a:avLst/>
          </a:prstGeom>
          <a:solidFill>
            <a:srgbClr val="00B0F0"/>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p:cNvSpPr/>
          <p:nvPr/>
        </p:nvSpPr>
        <p:spPr>
          <a:xfrm>
            <a:off x="11657339" y="4214422"/>
            <a:ext cx="5092964" cy="8104578"/>
          </a:xfrm>
          <a:prstGeom prst="roundRect">
            <a:avLst/>
          </a:prstGeom>
          <a:solidFill>
            <a:srgbClr val="00B0F0"/>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p:cNvSpPr/>
          <p:nvPr/>
        </p:nvSpPr>
        <p:spPr>
          <a:xfrm>
            <a:off x="17284070" y="4214422"/>
            <a:ext cx="5982330" cy="8104578"/>
          </a:xfrm>
          <a:prstGeom prst="roundRect">
            <a:avLst/>
          </a:prstGeom>
          <a:solidFill>
            <a:srgbClr val="00B0F0"/>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标题 1"/>
          <p:cNvSpPr txBox="1">
            <a:spLocks/>
          </p:cNvSpPr>
          <p:nvPr/>
        </p:nvSpPr>
        <p:spPr>
          <a:xfrm>
            <a:off x="18666228" y="2643133"/>
            <a:ext cx="3990572"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algn="just"/>
            <a:r>
              <a:rPr lang="zh-CN" altLang="en-US" sz="2800" b="1" spc="400">
                <a:solidFill>
                  <a:schemeClr val="bg1"/>
                </a:solidFill>
                <a:latin typeface="微软雅黑" pitchFamily="34" charset="-122"/>
                <a:ea typeface="微软雅黑" pitchFamily="34" charset="-122"/>
              </a:rPr>
              <a:t>强化“底线思维”，防范新型技术应用可能带来的风险</a:t>
            </a:r>
            <a:endParaRPr lang="zh-CN" altLang="en-US" sz="2800" b="1" spc="400" dirty="0">
              <a:solidFill>
                <a:schemeClr val="bg1"/>
              </a:solidFill>
              <a:latin typeface="微软雅黑" pitchFamily="34" charset="-122"/>
              <a:ea typeface="微软雅黑" pitchFamily="34" charset="-122"/>
            </a:endParaRPr>
          </a:p>
        </p:txBody>
      </p:sp>
      <p:sp>
        <p:nvSpPr>
          <p:cNvPr id="30" name="稻壳儿小白白(http://dwz.cn/Wu2UP)"/>
          <p:cNvSpPr txBox="1">
            <a:spLocks noChangeArrowheads="1"/>
          </p:cNvSpPr>
          <p:nvPr/>
        </p:nvSpPr>
        <p:spPr bwMode="auto">
          <a:xfrm>
            <a:off x="604255" y="4423833"/>
            <a:ext cx="4475745" cy="8156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lvl="0" indent="-342900" algn="just">
              <a:buFont typeface="Wingdings" charset="2"/>
              <a:buChar char="Ø"/>
            </a:pPr>
            <a:r>
              <a:rPr lang="zh-CN" altLang="en-US" sz="2800" dirty="0" smtClean="0">
                <a:solidFill>
                  <a:schemeClr val="bg1"/>
                </a:solidFill>
                <a:latin typeface="微软雅黑" panose="020B0503020204020204" pitchFamily="34" charset="-122"/>
              </a:rPr>
              <a:t>持续</a:t>
            </a:r>
            <a:r>
              <a:rPr lang="zh-CN" altLang="en-US" sz="2800" dirty="0">
                <a:solidFill>
                  <a:schemeClr val="bg1"/>
                </a:solidFill>
                <a:latin typeface="微软雅黑" panose="020B0503020204020204" pitchFamily="34" charset="-122"/>
              </a:rPr>
              <a:t>完善网络安全制度</a:t>
            </a:r>
            <a:r>
              <a:rPr lang="zh-CN" altLang="en-US" sz="2800" dirty="0" smtClean="0">
                <a:solidFill>
                  <a:schemeClr val="bg1"/>
                </a:solidFill>
                <a:latin typeface="微软雅黑" panose="020B0503020204020204" pitchFamily="34" charset="-122"/>
              </a:rPr>
              <a:t>体系，完善</a:t>
            </a:r>
            <a:r>
              <a:rPr lang="zh-CN" altLang="en-US" sz="2800" dirty="0">
                <a:solidFill>
                  <a:schemeClr val="bg1"/>
                </a:solidFill>
                <a:latin typeface="微软雅黑" panose="020B0503020204020204" pitchFamily="34" charset="-122"/>
              </a:rPr>
              <a:t>商业银行各领域的网络安全管理</a:t>
            </a:r>
            <a:r>
              <a:rPr lang="zh-CN" altLang="en-US" sz="2800" dirty="0" smtClean="0">
                <a:solidFill>
                  <a:schemeClr val="bg1"/>
                </a:solidFill>
                <a:latin typeface="微软雅黑" panose="020B0503020204020204" pitchFamily="34" charset="-122"/>
              </a:rPr>
              <a:t>措施，</a:t>
            </a:r>
            <a:r>
              <a:rPr lang="zh-CN" altLang="en-US" sz="2800" dirty="0">
                <a:solidFill>
                  <a:schemeClr val="bg1"/>
                </a:solidFill>
                <a:latin typeface="微软雅黑" panose="020B0503020204020204" pitchFamily="34" charset="-122"/>
              </a:rPr>
              <a:t>建立健全涵盖前台交易业务实施、中台集中审核授权、后台运行维护保障的风险管控</a:t>
            </a:r>
            <a:r>
              <a:rPr lang="zh-CN" altLang="en-US" sz="2800" dirty="0" smtClean="0">
                <a:solidFill>
                  <a:schemeClr val="bg1"/>
                </a:solidFill>
                <a:latin typeface="微软雅黑" panose="020B0503020204020204" pitchFamily="34" charset="-122"/>
              </a:rPr>
              <a:t>流程</a:t>
            </a:r>
          </a:p>
          <a:p>
            <a:pPr marL="342900" indent="-342900" algn="just">
              <a:buFont typeface="Wingdings" charset="2"/>
              <a:buChar char="Ø"/>
            </a:pPr>
            <a:r>
              <a:rPr lang="zh-CN" altLang="en-US" sz="2800" dirty="0" smtClean="0">
                <a:solidFill>
                  <a:schemeClr val="bg1"/>
                </a:solidFill>
                <a:latin typeface="微软雅黑" panose="020B0503020204020204" pitchFamily="34" charset="-122"/>
              </a:rPr>
              <a:t>健全</a:t>
            </a:r>
            <a:r>
              <a:rPr lang="zh-CN" altLang="en-US" sz="2800" dirty="0">
                <a:solidFill>
                  <a:schemeClr val="bg1"/>
                </a:solidFill>
                <a:latin typeface="微软雅黑" panose="020B0503020204020204" pitchFamily="34" charset="-122"/>
              </a:rPr>
              <a:t>持续优化改进的网络安全管理</a:t>
            </a:r>
            <a:r>
              <a:rPr lang="zh-CN" altLang="en-US" sz="2800" dirty="0" smtClean="0">
                <a:solidFill>
                  <a:schemeClr val="bg1"/>
                </a:solidFill>
                <a:latin typeface="微软雅黑" panose="020B0503020204020204" pitchFamily="34" charset="-122"/>
              </a:rPr>
              <a:t>机制，</a:t>
            </a:r>
            <a:r>
              <a:rPr lang="zh-CN" altLang="en-US" sz="2800" dirty="0">
                <a:solidFill>
                  <a:schemeClr val="bg1"/>
                </a:solidFill>
                <a:latin typeface="微软雅黑" panose="020B0503020204020204" pitchFamily="34" charset="-122"/>
              </a:rPr>
              <a:t>切实</a:t>
            </a:r>
            <a:r>
              <a:rPr lang="zh-CN" altLang="en-US" sz="2800" dirty="0" smtClean="0">
                <a:solidFill>
                  <a:schemeClr val="bg1"/>
                </a:solidFill>
                <a:latin typeface="微软雅黑" panose="020B0503020204020204" pitchFamily="34" charset="-122"/>
              </a:rPr>
              <a:t>发挥科技</a:t>
            </a:r>
            <a:r>
              <a:rPr lang="zh-CN" altLang="en-US" sz="2800" dirty="0">
                <a:solidFill>
                  <a:schemeClr val="bg1"/>
                </a:solidFill>
                <a:latin typeface="微软雅黑" panose="020B0503020204020204" pitchFamily="34" charset="-122"/>
              </a:rPr>
              <a:t>风险管理三道防线</a:t>
            </a:r>
            <a:r>
              <a:rPr lang="zh-CN" altLang="en-US" sz="2800" dirty="0" smtClean="0">
                <a:solidFill>
                  <a:schemeClr val="bg1"/>
                </a:solidFill>
                <a:latin typeface="微软雅黑" panose="020B0503020204020204" pitchFamily="34" charset="-122"/>
              </a:rPr>
              <a:t>作用</a:t>
            </a:r>
          </a:p>
          <a:p>
            <a:pPr marL="342900" lvl="0" indent="-342900" algn="just">
              <a:buFont typeface="Wingdings" charset="2"/>
              <a:buChar char="Ø"/>
            </a:pPr>
            <a:r>
              <a:rPr lang="zh-CN" altLang="en-US" sz="2800" dirty="0" smtClean="0">
                <a:solidFill>
                  <a:schemeClr val="bg1"/>
                </a:solidFill>
                <a:latin typeface="微软雅黑" panose="020B0503020204020204" pitchFamily="34" charset="-122"/>
              </a:rPr>
              <a:t>持续</a:t>
            </a:r>
            <a:r>
              <a:rPr lang="zh-CN" altLang="en-US" sz="2800" dirty="0">
                <a:solidFill>
                  <a:schemeClr val="bg1"/>
                </a:solidFill>
                <a:latin typeface="微软雅黑" panose="020B0503020204020204" pitchFamily="34" charset="-122"/>
              </a:rPr>
              <a:t>推动信息安全人才队伍</a:t>
            </a:r>
            <a:r>
              <a:rPr lang="zh-CN" altLang="en-US" sz="2800" dirty="0" smtClean="0">
                <a:solidFill>
                  <a:schemeClr val="bg1"/>
                </a:solidFill>
                <a:latin typeface="微软雅黑" panose="020B0503020204020204" pitchFamily="34" charset="-122"/>
              </a:rPr>
              <a:t>建设，</a:t>
            </a:r>
            <a:r>
              <a:rPr lang="zh-CN" altLang="en-US" sz="2800" dirty="0">
                <a:solidFill>
                  <a:schemeClr val="bg1"/>
                </a:solidFill>
                <a:latin typeface="微软雅黑" panose="020B0503020204020204" pitchFamily="34" charset="-122"/>
              </a:rPr>
              <a:t>提升独立自主应急处置能力</a:t>
            </a:r>
            <a:endParaRPr lang="zh-CN" altLang="en-US" sz="2800" dirty="0" smtClean="0">
              <a:solidFill>
                <a:schemeClr val="bg1"/>
              </a:solidFill>
              <a:latin typeface="微软雅黑" panose="020B0503020204020204" pitchFamily="34" charset="-122"/>
            </a:endParaRPr>
          </a:p>
          <a:p>
            <a:pPr marL="342900" indent="-342900" algn="just">
              <a:buFont typeface="Wingdings" charset="2"/>
              <a:buChar char="Ø"/>
            </a:pPr>
            <a:r>
              <a:rPr lang="zh-CN" altLang="en-US" sz="2800" dirty="0">
                <a:solidFill>
                  <a:schemeClr val="bg1"/>
                </a:solidFill>
                <a:latin typeface="微软雅黑" panose="020B0503020204020204" pitchFamily="34" charset="-122"/>
              </a:rPr>
              <a:t>定期开展信息安全监督检查</a:t>
            </a:r>
            <a:r>
              <a:rPr lang="zh-CN" altLang="en-US" sz="2800" dirty="0" smtClean="0">
                <a:solidFill>
                  <a:schemeClr val="bg1"/>
                </a:solidFill>
                <a:latin typeface="微软雅黑" panose="020B0503020204020204" pitchFamily="34" charset="-122"/>
              </a:rPr>
              <a:t>，形成</a:t>
            </a:r>
            <a:r>
              <a:rPr lang="zh-CN" altLang="en-US" sz="2800" dirty="0">
                <a:solidFill>
                  <a:schemeClr val="bg1"/>
                </a:solidFill>
                <a:latin typeface="微软雅黑" panose="020B0503020204020204" pitchFamily="34" charset="-122"/>
              </a:rPr>
              <a:t>常态化的安全检查和评估机制</a:t>
            </a:r>
          </a:p>
          <a:p>
            <a:pPr marL="342900" indent="-342900" algn="just">
              <a:buFont typeface="Wingdings" charset="2"/>
              <a:buChar char="Ø"/>
            </a:pPr>
            <a:endParaRPr lang="zh-CN" altLang="en-US" sz="2400" dirty="0">
              <a:solidFill>
                <a:schemeClr val="bg1"/>
              </a:solidFill>
              <a:latin typeface="微软雅黑" panose="020B0503020204020204" pitchFamily="34" charset="-122"/>
            </a:endParaRPr>
          </a:p>
          <a:p>
            <a:pPr marL="342900" lvl="0" indent="-342900" algn="just">
              <a:buFont typeface="Wingdings" charset="2"/>
              <a:buChar char="Ø"/>
            </a:pPr>
            <a:endParaRPr lang="zh-CN" altLang="en-US" sz="2400" dirty="0">
              <a:solidFill>
                <a:schemeClr val="bg1"/>
              </a:solidFill>
              <a:latin typeface="微软雅黑" panose="020B0503020204020204" pitchFamily="34" charset="-122"/>
            </a:endParaRPr>
          </a:p>
        </p:txBody>
      </p:sp>
      <p:sp>
        <p:nvSpPr>
          <p:cNvPr id="31" name="稻壳儿小白白(http://dwz.cn/Wu2UP)"/>
          <p:cNvSpPr txBox="1">
            <a:spLocks noChangeArrowheads="1"/>
          </p:cNvSpPr>
          <p:nvPr/>
        </p:nvSpPr>
        <p:spPr bwMode="auto">
          <a:xfrm>
            <a:off x="6313400" y="4423833"/>
            <a:ext cx="4475745" cy="6494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lvl="0" indent="-342900" algn="just">
              <a:buFont typeface="Wingdings" charset="2"/>
              <a:buChar char="Ø"/>
            </a:pPr>
            <a:r>
              <a:rPr lang="zh-CN" altLang="en-US" sz="2800" dirty="0">
                <a:solidFill>
                  <a:schemeClr val="bg1"/>
                </a:solidFill>
                <a:latin typeface="微软雅黑" panose="020B0503020204020204" pitchFamily="34" charset="-122"/>
              </a:rPr>
              <a:t>全面梳理现有安全防御技术</a:t>
            </a:r>
            <a:r>
              <a:rPr lang="zh-CN" altLang="en-US" sz="2800" dirty="0" smtClean="0">
                <a:solidFill>
                  <a:schemeClr val="bg1"/>
                </a:solidFill>
                <a:latin typeface="微软雅黑" panose="020B0503020204020204" pitchFamily="34" charset="-122"/>
              </a:rPr>
              <a:t>，加速</a:t>
            </a:r>
            <a:r>
              <a:rPr lang="zh-CN" altLang="en-US" sz="2800" dirty="0">
                <a:solidFill>
                  <a:schemeClr val="bg1"/>
                </a:solidFill>
                <a:latin typeface="微软雅黑" panose="020B0503020204020204" pitchFamily="34" charset="-122"/>
              </a:rPr>
              <a:t>网络安全防御装备</a:t>
            </a:r>
            <a:r>
              <a:rPr lang="zh-CN" altLang="en-US" sz="2800" dirty="0" smtClean="0">
                <a:solidFill>
                  <a:schemeClr val="bg1"/>
                </a:solidFill>
                <a:latin typeface="微软雅黑" panose="020B0503020204020204" pitchFamily="34" charset="-122"/>
              </a:rPr>
              <a:t>建设</a:t>
            </a:r>
          </a:p>
          <a:p>
            <a:pPr marL="342900" indent="-342900" algn="just">
              <a:buFont typeface="Wingdings" charset="2"/>
              <a:buChar char="Ø"/>
            </a:pPr>
            <a:r>
              <a:rPr lang="zh-CN" altLang="en-US" sz="2800" dirty="0">
                <a:solidFill>
                  <a:schemeClr val="bg1"/>
                </a:solidFill>
                <a:latin typeface="微软雅黑" panose="020B0503020204020204" pitchFamily="34" charset="-122"/>
              </a:rPr>
              <a:t>对互联网接入区域要重点巩固并加强防御措施</a:t>
            </a:r>
            <a:r>
              <a:rPr lang="zh-CN" altLang="en-US" sz="2800" dirty="0" smtClean="0">
                <a:solidFill>
                  <a:schemeClr val="bg1"/>
                </a:solidFill>
                <a:latin typeface="微软雅黑" panose="020B0503020204020204" pitchFamily="34" charset="-122"/>
              </a:rPr>
              <a:t>，建立</a:t>
            </a:r>
            <a:r>
              <a:rPr lang="zh-CN" altLang="en-US" sz="2800" dirty="0">
                <a:solidFill>
                  <a:schemeClr val="bg1"/>
                </a:solidFill>
                <a:latin typeface="微软雅黑" panose="020B0503020204020204" pitchFamily="34" charset="-122"/>
              </a:rPr>
              <a:t>严密的外网安全防护系统</a:t>
            </a:r>
          </a:p>
          <a:p>
            <a:pPr marL="342900" lvl="0" indent="-342900" algn="just">
              <a:buFont typeface="Wingdings" charset="2"/>
              <a:buChar char="Ø"/>
            </a:pPr>
            <a:r>
              <a:rPr lang="zh-CN" altLang="en-US" sz="2800" dirty="0" smtClean="0">
                <a:solidFill>
                  <a:schemeClr val="bg1"/>
                </a:solidFill>
                <a:latin typeface="微软雅黑" panose="020B0503020204020204" pitchFamily="34" charset="-122"/>
              </a:rPr>
              <a:t>提升网络安全威胁（尤其是高级可持续威胁）的监测、分析和预警能力</a:t>
            </a:r>
          </a:p>
          <a:p>
            <a:pPr marL="342900" indent="-342900" algn="just">
              <a:buFont typeface="Wingdings" charset="2"/>
              <a:buChar char="Ø"/>
            </a:pPr>
            <a:r>
              <a:rPr lang="zh-CN" altLang="en-US" sz="2800" dirty="0">
                <a:solidFill>
                  <a:schemeClr val="bg1"/>
                </a:solidFill>
                <a:latin typeface="微软雅黑" panose="020B0503020204020204" pitchFamily="34" charset="-122"/>
              </a:rPr>
              <a:t>提升漏洞发现、定位和处置</a:t>
            </a:r>
            <a:r>
              <a:rPr lang="zh-CN" altLang="en-US" sz="2800" dirty="0" smtClean="0">
                <a:solidFill>
                  <a:schemeClr val="bg1"/>
                </a:solidFill>
                <a:latin typeface="微软雅黑" panose="020B0503020204020204" pitchFamily="34" charset="-122"/>
              </a:rPr>
              <a:t>效率，</a:t>
            </a:r>
            <a:r>
              <a:rPr lang="zh-CN" altLang="en-US" sz="2800" dirty="0">
                <a:solidFill>
                  <a:schemeClr val="bg1"/>
                </a:solidFill>
                <a:latin typeface="微软雅黑" panose="020B0503020204020204" pitchFamily="34" charset="-122"/>
              </a:rPr>
              <a:t>并积极与同业和第三方公司合作，提高漏洞发现的及时</a:t>
            </a:r>
            <a:r>
              <a:rPr lang="zh-CN" altLang="en-US" sz="2800" dirty="0" smtClean="0">
                <a:solidFill>
                  <a:schemeClr val="bg1"/>
                </a:solidFill>
                <a:latin typeface="微软雅黑" panose="020B0503020204020204" pitchFamily="34" charset="-122"/>
              </a:rPr>
              <a:t>率</a:t>
            </a:r>
          </a:p>
          <a:p>
            <a:pPr marL="342900" lvl="0" indent="-342900" algn="just">
              <a:buFont typeface="Wingdings" charset="2"/>
              <a:buChar char="Ø"/>
            </a:pPr>
            <a:endParaRPr lang="zh-CN" altLang="en-US" sz="2400" dirty="0">
              <a:solidFill>
                <a:schemeClr val="bg1"/>
              </a:solidFill>
              <a:latin typeface="微软雅黑" panose="020B0503020204020204" pitchFamily="34" charset="-122"/>
            </a:endParaRPr>
          </a:p>
        </p:txBody>
      </p:sp>
      <p:sp>
        <p:nvSpPr>
          <p:cNvPr id="32" name="稻壳儿小白白(http://dwz.cn/Wu2UP)"/>
          <p:cNvSpPr txBox="1">
            <a:spLocks noChangeArrowheads="1"/>
          </p:cNvSpPr>
          <p:nvPr/>
        </p:nvSpPr>
        <p:spPr bwMode="auto">
          <a:xfrm>
            <a:off x="12022545" y="4423833"/>
            <a:ext cx="4334646" cy="6986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lvl="0" indent="-342900" algn="just">
              <a:buFont typeface="Wingdings" charset="2"/>
              <a:buChar char="Ø"/>
            </a:pPr>
            <a:r>
              <a:rPr lang="zh-CN" altLang="en-US" sz="2800" dirty="0">
                <a:solidFill>
                  <a:schemeClr val="bg1"/>
                </a:solidFill>
                <a:latin typeface="微软雅黑" panose="020B0503020204020204" pitchFamily="34" charset="-122"/>
              </a:rPr>
              <a:t>整合行业专家资源和研究力量，不断完善针对银行业网络安全的行业标准研究和制定，着重加强对云平台、大数据、移动互联网等新技术的安全策略谋划和研究，助力银行业网络安全</a:t>
            </a:r>
            <a:r>
              <a:rPr lang="zh-CN" altLang="en-US" sz="2800" dirty="0" smtClean="0">
                <a:solidFill>
                  <a:schemeClr val="bg1"/>
                </a:solidFill>
                <a:latin typeface="微软雅黑" panose="020B0503020204020204" pitchFamily="34" charset="-122"/>
              </a:rPr>
              <a:t>建设</a:t>
            </a:r>
            <a:endParaRPr lang="zh-CN" altLang="en-US" sz="2800" dirty="0">
              <a:solidFill>
                <a:schemeClr val="bg1"/>
              </a:solidFill>
              <a:latin typeface="微软雅黑" panose="020B0503020204020204" pitchFamily="34" charset="-122"/>
            </a:endParaRPr>
          </a:p>
          <a:p>
            <a:pPr marL="342900" indent="-342900" algn="just">
              <a:buFont typeface="Wingdings" charset="2"/>
              <a:buChar char="Ø"/>
            </a:pPr>
            <a:r>
              <a:rPr lang="zh-CN" altLang="en-US" sz="2800" dirty="0">
                <a:solidFill>
                  <a:schemeClr val="bg1"/>
                </a:solidFill>
                <a:latin typeface="微软雅黑" panose="020B0503020204020204" pitchFamily="34" charset="-122"/>
              </a:rPr>
              <a:t>建立完善网络安全风险信息通报机制，通报国家信息安全相关信息、行业风险动态、开展风险信息共享，推动提升银行业整体网络安全风险与威胁态势感知</a:t>
            </a:r>
            <a:r>
              <a:rPr lang="zh-CN" altLang="en-US" sz="2800" dirty="0" smtClean="0">
                <a:solidFill>
                  <a:schemeClr val="bg1"/>
                </a:solidFill>
                <a:latin typeface="微软雅黑" panose="020B0503020204020204" pitchFamily="34" charset="-122"/>
              </a:rPr>
              <a:t>能力</a:t>
            </a:r>
            <a:endParaRPr lang="zh-CN" altLang="en-US" sz="2800" dirty="0">
              <a:solidFill>
                <a:schemeClr val="bg1"/>
              </a:solidFill>
              <a:latin typeface="微软雅黑" panose="020B0503020204020204" pitchFamily="34" charset="-122"/>
            </a:endParaRPr>
          </a:p>
        </p:txBody>
      </p:sp>
      <p:sp>
        <p:nvSpPr>
          <p:cNvPr id="33" name="稻壳儿小白白(http://dwz.cn/Wu2UP)"/>
          <p:cNvSpPr txBox="1">
            <a:spLocks noChangeArrowheads="1"/>
          </p:cNvSpPr>
          <p:nvPr/>
        </p:nvSpPr>
        <p:spPr bwMode="auto">
          <a:xfrm>
            <a:off x="17666974" y="4423833"/>
            <a:ext cx="5216521" cy="7786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a:buFont typeface="Wingdings" charset="2"/>
              <a:buChar char="Ø"/>
            </a:pPr>
            <a:r>
              <a:rPr lang="zh-CN" altLang="en-US" sz="2800" dirty="0">
                <a:solidFill>
                  <a:schemeClr val="bg1"/>
                </a:solidFill>
                <a:latin typeface="微软雅黑" panose="020B0503020204020204" pitchFamily="34" charset="-122"/>
              </a:rPr>
              <a:t>加快系统改造和架构转型。注重系统开发安全和云端安全，及时消除系统平台缺陷，提高云计算平台和移动互联网系统的安全性</a:t>
            </a:r>
          </a:p>
          <a:p>
            <a:pPr marL="342900" lvl="0" indent="-342900" algn="just">
              <a:buFont typeface="Wingdings" charset="2"/>
              <a:buChar char="Ø"/>
            </a:pPr>
            <a:r>
              <a:rPr lang="zh-CN" altLang="en-US" sz="2800" dirty="0">
                <a:solidFill>
                  <a:schemeClr val="bg1"/>
                </a:solidFill>
                <a:latin typeface="微软雅黑" panose="020B0503020204020204" pitchFamily="34" charset="-122"/>
              </a:rPr>
              <a:t>提高金融科技的应用效能。通过生物识别技术和移动终端管控，在不降低安全服务水平的同时，显著提升客户体验</a:t>
            </a:r>
          </a:p>
          <a:p>
            <a:pPr marL="342900" lvl="0" indent="-342900" algn="just">
              <a:buFont typeface="Wingdings" charset="2"/>
              <a:buChar char="Ø"/>
            </a:pPr>
            <a:r>
              <a:rPr lang="zh-CN" altLang="en-US" sz="2800" dirty="0">
                <a:solidFill>
                  <a:schemeClr val="bg1"/>
                </a:solidFill>
                <a:latin typeface="微软雅黑" panose="020B0503020204020204" pitchFamily="34" charset="-122"/>
              </a:rPr>
              <a:t>利用新技术提升网络安全管理能力。对新兴技术建立网络安全准入机制、确保在提高信息系统效率和服务水平的同时，保障服务安全等级和水平。通过大数据分析和应用，加强对新型网络攻击、数据窃取行为的识别和防范的。识别和</a:t>
            </a:r>
            <a:r>
              <a:rPr lang="zh-CN" altLang="en-US" sz="2800" dirty="0" smtClean="0">
                <a:solidFill>
                  <a:schemeClr val="bg1"/>
                </a:solidFill>
                <a:latin typeface="微软雅黑" panose="020B0503020204020204" pitchFamily="34" charset="-122"/>
              </a:rPr>
              <a:t>防范</a:t>
            </a:r>
            <a:endParaRPr lang="zh-CN" altLang="en-US" sz="2800" dirty="0">
              <a:solidFill>
                <a:schemeClr val="bg1"/>
              </a:solidFill>
              <a:latin typeface="微软雅黑" panose="020B0503020204020204" pitchFamily="34" charset="-122"/>
            </a:endParaRPr>
          </a:p>
          <a:p>
            <a:pPr marL="342900" lvl="0" indent="-342900" algn="just">
              <a:buFont typeface="Wingdings" charset="2"/>
              <a:buChar char="Ø"/>
            </a:pPr>
            <a:endParaRPr lang="zh-CN" altLang="en-US" sz="2400" dirty="0">
              <a:solidFill>
                <a:schemeClr val="bg1"/>
              </a:solidFill>
              <a:latin typeface="微软雅黑" panose="020B0503020204020204" pitchFamily="34" charset="-122"/>
            </a:endParaRPr>
          </a:p>
        </p:txBody>
      </p:sp>
    </p:spTree>
    <p:extLst>
      <p:ext uri="{BB962C8B-B14F-4D97-AF65-F5344CB8AC3E}">
        <p14:creationId xmlns:p14="http://schemas.microsoft.com/office/powerpoint/2010/main" val="41498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27000">
              <a:schemeClr val="accent1">
                <a:lumMod val="45000"/>
                <a:lumOff val="55000"/>
              </a:schemeClr>
            </a:gs>
            <a:gs pos="75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4" name="TextBox 54"/>
          <p:cNvSpPr>
            <a:spLocks noChangeArrowheads="1"/>
          </p:cNvSpPr>
          <p:nvPr/>
        </p:nvSpPr>
        <p:spPr bwMode="auto">
          <a:xfrm>
            <a:off x="4091583" y="5226497"/>
            <a:ext cx="3570208" cy="21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buFont typeface="Arial" panose="020B0604020202020204" pitchFamily="34" charset="0"/>
              <a:buNone/>
            </a:pPr>
            <a:r>
              <a:rPr lang="zh-CN" altLang="en-US" sz="13199"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15" name="TextBox 57"/>
          <p:cNvSpPr>
            <a:spLocks noChangeArrowheads="1"/>
          </p:cNvSpPr>
          <p:nvPr/>
        </p:nvSpPr>
        <p:spPr bwMode="auto">
          <a:xfrm>
            <a:off x="9381747" y="4267196"/>
            <a:ext cx="13061030" cy="4042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25000"/>
              </a:lnSpc>
              <a:buNone/>
            </a:pPr>
            <a:r>
              <a:rPr lang="zh-CN" altLang="en-US" sz="6400" b="1" dirty="0">
                <a:solidFill>
                  <a:schemeClr val="bg1"/>
                </a:solidFill>
                <a:latin typeface="Microsoft YaHei" charset="0"/>
                <a:ea typeface="Microsoft YaHei" charset="0"/>
                <a:cs typeface="Microsoft YaHei" charset="0"/>
              </a:rPr>
              <a:t>一、银行业信息安全威胁与挑战</a:t>
            </a:r>
            <a:endParaRPr lang="en-US" altLang="zh-CN" sz="6400" b="1" dirty="0">
              <a:solidFill>
                <a:schemeClr val="bg1"/>
              </a:solidFill>
              <a:latin typeface="Microsoft YaHei" charset="0"/>
              <a:ea typeface="Microsoft YaHei" charset="0"/>
              <a:cs typeface="Microsoft YaHei" charset="0"/>
            </a:endParaRPr>
          </a:p>
          <a:p>
            <a:pPr eaLnBrk="1" hangingPunct="1">
              <a:lnSpc>
                <a:spcPct val="125000"/>
              </a:lnSpc>
              <a:buNone/>
            </a:pPr>
            <a:r>
              <a:rPr lang="zh-CN" altLang="en-US" sz="6400" b="1" dirty="0">
                <a:solidFill>
                  <a:schemeClr val="bg1"/>
                </a:solidFill>
                <a:latin typeface="Microsoft YaHei" charset="0"/>
                <a:ea typeface="Microsoft YaHei" charset="0"/>
                <a:cs typeface="Microsoft YaHei" charset="0"/>
              </a:rPr>
              <a:t>二、民生银行网络安全实施路径</a:t>
            </a:r>
            <a:endParaRPr lang="en-US" altLang="zh-CN" sz="6400" b="1" dirty="0">
              <a:solidFill>
                <a:schemeClr val="bg1"/>
              </a:solidFill>
              <a:latin typeface="Microsoft YaHei" charset="0"/>
              <a:ea typeface="Microsoft YaHei" charset="0"/>
              <a:cs typeface="Microsoft YaHei" charset="0"/>
            </a:endParaRPr>
          </a:p>
          <a:p>
            <a:pPr eaLnBrk="1" hangingPunct="1">
              <a:lnSpc>
                <a:spcPct val="125000"/>
              </a:lnSpc>
              <a:buNone/>
            </a:pPr>
            <a:r>
              <a:rPr lang="zh-CN" altLang="en-US" sz="6400" b="1" dirty="0">
                <a:solidFill>
                  <a:schemeClr val="bg1"/>
                </a:solidFill>
                <a:latin typeface="Microsoft YaHei" charset="0"/>
                <a:ea typeface="Microsoft YaHei" charset="0"/>
                <a:cs typeface="Microsoft YaHei" charset="0"/>
              </a:rPr>
              <a:t>三、网络安全工作对策与建议</a:t>
            </a:r>
            <a:endParaRPr lang="en-US" altLang="zh-CN" sz="6400" b="1" dirty="0">
              <a:solidFill>
                <a:schemeClr val="bg1"/>
              </a:solidFill>
              <a:latin typeface="Microsoft YaHei" charset="0"/>
              <a:ea typeface="Microsoft YaHei" charset="0"/>
              <a:cs typeface="Microsoft YaHei" charset="0"/>
            </a:endParaRPr>
          </a:p>
        </p:txBody>
      </p:sp>
    </p:spTree>
    <p:custDataLst>
      <p:tags r:id="rId1"/>
    </p:custDataLst>
    <p:extLst>
      <p:ext uri="{BB962C8B-B14F-4D97-AF65-F5344CB8AC3E}">
        <p14:creationId xmlns:p14="http://schemas.microsoft.com/office/powerpoint/2010/main" val="124833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24382413" cy="13716000"/>
          </a:xfrm>
          <a:prstGeom prst="rect">
            <a:avLst/>
          </a:prstGeom>
        </p:spPr>
      </p:pic>
      <p:pic>
        <p:nvPicPr>
          <p:cNvPr id="7" name="图片 6">
            <a:extLst>
              <a:ext uri="{FF2B5EF4-FFF2-40B4-BE49-F238E27FC236}">
                <a16:creationId xmlns="" xmlns:a16="http://schemas.microsoft.com/office/drawing/2014/main" id="{36440C34-E870-444A-8CD5-4DACBE092A40}"/>
              </a:ext>
            </a:extLst>
          </p:cNvPr>
          <p:cNvPicPr>
            <a:picLocks noChangeAspect="1"/>
          </p:cNvPicPr>
          <p:nvPr/>
        </p:nvPicPr>
        <p:blipFill>
          <a:blip r:embed="rId3"/>
          <a:stretch>
            <a:fillRect/>
          </a:stretch>
        </p:blipFill>
        <p:spPr>
          <a:xfrm>
            <a:off x="18196837" y="555432"/>
            <a:ext cx="5554790" cy="1534725"/>
          </a:xfrm>
          <a:prstGeom prst="rect">
            <a:avLst/>
          </a:prstGeom>
        </p:spPr>
      </p:pic>
      <p:grpSp>
        <p:nvGrpSpPr>
          <p:cNvPr id="3" name="组合 2">
            <a:extLst>
              <a:ext uri="{FF2B5EF4-FFF2-40B4-BE49-F238E27FC236}">
                <a16:creationId xmlns="" xmlns:a16="http://schemas.microsoft.com/office/drawing/2014/main" id="{4FF041A4-01D8-4EE5-821C-F82EC9D38B0A}"/>
              </a:ext>
            </a:extLst>
          </p:cNvPr>
          <p:cNvGrpSpPr/>
          <p:nvPr/>
        </p:nvGrpSpPr>
        <p:grpSpPr>
          <a:xfrm>
            <a:off x="7779411" y="4495338"/>
            <a:ext cx="8823589" cy="3642256"/>
            <a:chOff x="7779490" y="4455292"/>
            <a:chExt cx="8823589" cy="3642256"/>
          </a:xfrm>
        </p:grpSpPr>
        <p:grpSp>
          <p:nvGrpSpPr>
            <p:cNvPr id="2" name="组合 1"/>
            <p:cNvGrpSpPr/>
            <p:nvPr/>
          </p:nvGrpSpPr>
          <p:grpSpPr>
            <a:xfrm>
              <a:off x="8305161" y="4455292"/>
              <a:ext cx="7772246" cy="3642256"/>
              <a:chOff x="8212033" y="4019550"/>
              <a:chExt cx="7772246" cy="3642256"/>
            </a:xfrm>
          </p:grpSpPr>
          <p:cxnSp>
            <p:nvCxnSpPr>
              <p:cNvPr id="10" name="直接连接符 9"/>
              <p:cNvCxnSpPr/>
              <p:nvPr/>
            </p:nvCxnSpPr>
            <p:spPr>
              <a:xfrm>
                <a:off x="8212033" y="4019550"/>
                <a:ext cx="7772246" cy="0"/>
              </a:xfrm>
              <a:prstGeom prst="line">
                <a:avLst/>
              </a:prstGeom>
              <a:ln w="63500">
                <a:solidFill>
                  <a:schemeClr val="accent5">
                    <a:lumMod val="60000"/>
                    <a:lumOff val="4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8212033" y="7661806"/>
                <a:ext cx="7772246" cy="0"/>
                <a:chOff x="17357021" y="11427961"/>
                <a:chExt cx="13857270" cy="0"/>
              </a:xfrm>
            </p:grpSpPr>
            <p:cxnSp>
              <p:nvCxnSpPr>
                <p:cNvPr id="12" name="直接连接符 11"/>
                <p:cNvCxnSpPr/>
                <p:nvPr/>
              </p:nvCxnSpPr>
              <p:spPr>
                <a:xfrm>
                  <a:off x="17357021" y="11427961"/>
                  <a:ext cx="13857270" cy="0"/>
                </a:xfrm>
                <a:prstGeom prst="line">
                  <a:avLst/>
                </a:prstGeom>
                <a:ln w="63500">
                  <a:solidFill>
                    <a:schemeClr val="accent5">
                      <a:lumMod val="60000"/>
                      <a:lumOff val="4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754238" y="11427961"/>
                  <a:ext cx="5062837" cy="0"/>
                </a:xfrm>
                <a:prstGeom prst="line">
                  <a:avLst/>
                </a:prstGeom>
                <a:ln w="127000" cap="rnd">
                  <a:solidFill>
                    <a:schemeClr val="bg1"/>
                  </a:solidFill>
                </a:ln>
                <a:effectLst>
                  <a:outerShdw blurRad="203200" sx="102000" sy="102000" algn="ctr" rotWithShape="0">
                    <a:schemeClr val="accent5">
                      <a:lumMod val="20000"/>
                      <a:lumOff val="80000"/>
                      <a:alpha val="70000"/>
                    </a:schemeClr>
                  </a:outerShdw>
                </a:effectLst>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7779490" y="4814482"/>
              <a:ext cx="8823589" cy="2923877"/>
            </a:xfrm>
            <a:prstGeom prst="rect">
              <a:avLst/>
            </a:prstGeom>
            <a:noFill/>
          </p:spPr>
          <p:txBody>
            <a:bodyPr wrap="square" rtlCol="0">
              <a:spAutoFit/>
            </a:bodyPr>
            <a:lstStyle/>
            <a:p>
              <a:pPr algn="ctr"/>
              <a:r>
                <a:rPr kumimoji="1" lang="en-US" altLang="zh-CN" sz="9600" b="1" spc="300" dirty="0">
                  <a:solidFill>
                    <a:schemeClr val="bg1"/>
                  </a:solidFill>
                  <a:latin typeface="Microsoft YaHei" charset="-122"/>
                  <a:ea typeface="Microsoft YaHei" charset="-122"/>
                  <a:cs typeface="Microsoft YaHei" charset="-122"/>
                </a:rPr>
                <a:t>THANKS</a:t>
              </a:r>
            </a:p>
            <a:p>
              <a:pPr algn="ctr"/>
              <a:r>
                <a:rPr kumimoji="1" lang="zh-CN" altLang="en-US" sz="8100" b="1" spc="300" dirty="0">
                  <a:solidFill>
                    <a:schemeClr val="bg1"/>
                  </a:solidFill>
                  <a:latin typeface="Microsoft YaHei" charset="-122"/>
                  <a:ea typeface="Microsoft YaHei" charset="-122"/>
                  <a:cs typeface="Microsoft YaHei" charset="-122"/>
                </a:rPr>
                <a:t>谢谢观看</a:t>
              </a:r>
            </a:p>
          </p:txBody>
        </p:sp>
      </p:grpSp>
      <p:pic>
        <p:nvPicPr>
          <p:cNvPr id="16" name="图片 15">
            <a:extLst>
              <a:ext uri="{FF2B5EF4-FFF2-40B4-BE49-F238E27FC236}">
                <a16:creationId xmlns="" xmlns:a16="http://schemas.microsoft.com/office/drawing/2014/main" id="{DF44B745-1453-4CF8-A8F5-6D21B96C7764}"/>
              </a:ext>
            </a:extLst>
          </p:cNvPr>
          <p:cNvPicPr>
            <a:picLocks noChangeAspect="1"/>
          </p:cNvPicPr>
          <p:nvPr/>
        </p:nvPicPr>
        <p:blipFill>
          <a:blip r:embed="rId4"/>
          <a:stretch>
            <a:fillRect/>
          </a:stretch>
        </p:blipFill>
        <p:spPr>
          <a:xfrm>
            <a:off x="503234" y="12370981"/>
            <a:ext cx="4703765" cy="841920"/>
          </a:xfrm>
          <a:prstGeom prst="rect">
            <a:avLst/>
          </a:prstGeom>
        </p:spPr>
      </p:pic>
    </p:spTree>
    <p:extLst>
      <p:ext uri="{BB962C8B-B14F-4D97-AF65-F5344CB8AC3E}">
        <p14:creationId xmlns:p14="http://schemas.microsoft.com/office/powerpoint/2010/main" val="120205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420490" y="8657697"/>
            <a:ext cx="8075785" cy="2523768"/>
          </a:xfrm>
          <a:prstGeom prst="rect">
            <a:avLst/>
          </a:prstGeom>
          <a:noFill/>
        </p:spPr>
        <p:txBody>
          <a:bodyPr wrap="square" lIns="0" tIns="0" rIns="0" bIns="0" rtlCol="0" anchor="ctr">
            <a:spAutoFit/>
          </a:bodyPr>
          <a:lstStyle/>
          <a:p>
            <a:pPr algn="ctr"/>
            <a:r>
              <a:rPr lang="zh-CN" altLang="en-US" sz="8200" dirty="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rPr>
              <a:t>银行业信息安全威胁与挑战</a:t>
            </a:r>
          </a:p>
        </p:txBody>
      </p:sp>
      <p:cxnSp>
        <p:nvCxnSpPr>
          <p:cNvPr id="19" name="直接连接符 18"/>
          <p:cNvCxnSpPr/>
          <p:nvPr/>
        </p:nvCxnSpPr>
        <p:spPr>
          <a:xfrm>
            <a:off x="8420490" y="8250936"/>
            <a:ext cx="7429500" cy="0"/>
          </a:xfrm>
          <a:prstGeom prst="line">
            <a:avLst/>
          </a:prstGeom>
          <a:noFill/>
          <a:ln w="12700" cap="flat">
            <a:gradFill>
              <a:gsLst>
                <a:gs pos="0">
                  <a:srgbClr val="9974B4">
                    <a:alpha val="30000"/>
                  </a:srgbClr>
                </a:gs>
                <a:gs pos="36000">
                  <a:srgbClr val="9974B4"/>
                </a:gs>
                <a:gs pos="61000">
                  <a:schemeClr val="accent5">
                    <a:lumMod val="60000"/>
                    <a:lumOff val="40000"/>
                  </a:schemeClr>
                </a:gs>
                <a:gs pos="100000">
                  <a:srgbClr val="9974B4">
                    <a:alpha val="30000"/>
                  </a:srgbClr>
                </a:gs>
              </a:gsLst>
              <a:lin ang="0" scaled="0"/>
            </a:gradFill>
            <a:prstDash val="solid"/>
            <a:miter lim="800000"/>
            <a:headEnd type="oval" w="med" len="med"/>
            <a:tailEnd type="oval" w="med" len="med"/>
          </a:ln>
          <a:effectLst/>
          <a:extLst>
            <a:ext uri="{909E8E84-426E-40DD-AFC4-6F175D3DCCD1}">
              <a14:hiddenFill xmlns:a14="http://schemas.microsoft.com/office/drawing/2010/main">
                <a:solidFill>
                  <a:srgbClr val="FFFFFF"/>
                </a:solidFill>
              </a14:hiddenFill>
            </a:ext>
          </a:extLst>
        </p:spPr>
      </p:cxnSp>
      <p:cxnSp>
        <p:nvCxnSpPr>
          <p:cNvPr id="20" name="直接连接符 19"/>
          <p:cNvCxnSpPr/>
          <p:nvPr/>
        </p:nvCxnSpPr>
        <p:spPr>
          <a:xfrm>
            <a:off x="8420490" y="11588226"/>
            <a:ext cx="7429500" cy="0"/>
          </a:xfrm>
          <a:prstGeom prst="line">
            <a:avLst/>
          </a:prstGeom>
          <a:noFill/>
          <a:ln w="12700" cap="flat">
            <a:gradFill>
              <a:gsLst>
                <a:gs pos="0">
                  <a:srgbClr val="9974B4">
                    <a:alpha val="30000"/>
                  </a:srgbClr>
                </a:gs>
                <a:gs pos="36000">
                  <a:srgbClr val="9974B4"/>
                </a:gs>
                <a:gs pos="61000">
                  <a:schemeClr val="accent5">
                    <a:lumMod val="60000"/>
                    <a:lumOff val="40000"/>
                  </a:schemeClr>
                </a:gs>
                <a:gs pos="100000">
                  <a:srgbClr val="9974B4">
                    <a:alpha val="30000"/>
                  </a:srgbClr>
                </a:gs>
              </a:gsLst>
              <a:lin ang="0" scaled="0"/>
            </a:gradFill>
            <a:prstDash val="solid"/>
            <a:miter lim="800000"/>
            <a:headEnd type="oval" w="med" len="med"/>
            <a:tailEnd type="oval" w="med" len="med"/>
          </a:ln>
          <a:effectLst/>
          <a:extLst>
            <a:ext uri="{909E8E84-426E-40DD-AFC4-6F175D3DCCD1}">
              <a14:hiddenFill xmlns:a14="http://schemas.microsoft.com/office/drawing/2010/main">
                <a:solidFill>
                  <a:srgbClr val="FFFFFF"/>
                </a:solidFill>
              </a14:hiddenFill>
            </a:ext>
          </a:extLst>
        </p:spPr>
      </p:cxnSp>
      <p:sp>
        <p:nvSpPr>
          <p:cNvPr id="21" name="文本框 20"/>
          <p:cNvSpPr txBox="1"/>
          <p:nvPr/>
        </p:nvSpPr>
        <p:spPr>
          <a:xfrm>
            <a:off x="10397586" y="1672022"/>
            <a:ext cx="3475310" cy="7078861"/>
          </a:xfrm>
          <a:prstGeom prst="rect">
            <a:avLst/>
          </a:prstGeom>
          <a:noFill/>
        </p:spPr>
        <p:txBody>
          <a:bodyPr wrap="none" lIns="0" tIns="0" rIns="0" bIns="0" rtlCol="0" anchor="ctr">
            <a:spAutoFit/>
          </a:bodyPr>
          <a:lstStyle/>
          <a:p>
            <a:pPr algn="ctr"/>
            <a:r>
              <a:rPr lang="en-US" altLang="zh-CN" sz="46000" dirty="0">
                <a:gradFill flip="none" rotWithShape="1">
                  <a:gsLst>
                    <a:gs pos="77000">
                      <a:srgbClr val="71728F"/>
                    </a:gs>
                    <a:gs pos="52000">
                      <a:srgbClr val="E8EEF8"/>
                    </a:gs>
                    <a:gs pos="0">
                      <a:schemeClr val="bg1"/>
                    </a:gs>
                    <a:gs pos="100000">
                      <a:srgbClr val="464569"/>
                    </a:gs>
                  </a:gsLst>
                  <a:lin ang="5400000" scaled="1"/>
                  <a:tileRect/>
                </a:gradFill>
                <a:latin typeface="Noto Sans S Chinese Bold" panose="020B0800000000000000" pitchFamily="34" charset="-122"/>
                <a:ea typeface="Noto Sans S Chinese Bold" panose="020B0800000000000000" pitchFamily="34" charset="-122"/>
              </a:rPr>
              <a:t>1</a:t>
            </a:r>
            <a:endParaRPr lang="zh-CN" altLang="en-US" sz="46000" dirty="0">
              <a:gradFill flip="none" rotWithShape="1">
                <a:gsLst>
                  <a:gs pos="77000">
                    <a:srgbClr val="71728F"/>
                  </a:gs>
                  <a:gs pos="52000">
                    <a:srgbClr val="E8EEF8"/>
                  </a:gs>
                  <a:gs pos="0">
                    <a:schemeClr val="bg1"/>
                  </a:gs>
                  <a:gs pos="100000">
                    <a:srgbClr val="464569"/>
                  </a:gs>
                </a:gsLst>
                <a:lin ang="5400000" scaled="1"/>
                <a:tileRect/>
              </a:gradFill>
              <a:latin typeface="Noto Sans S Chinese Bold" panose="020B0800000000000000" pitchFamily="34" charset="-122"/>
              <a:ea typeface="Noto Sans S Chinese Bold" panose="020B0800000000000000" pitchFamily="34" charset="-122"/>
            </a:endParaRPr>
          </a:p>
        </p:txBody>
      </p:sp>
    </p:spTree>
    <p:extLst>
      <p:ext uri="{BB962C8B-B14F-4D97-AF65-F5344CB8AC3E}">
        <p14:creationId xmlns:p14="http://schemas.microsoft.com/office/powerpoint/2010/main" val="21740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513751" y="1942433"/>
            <a:ext cx="5243387" cy="3200823"/>
            <a:chOff x="197483" y="3286125"/>
            <a:chExt cx="4295142" cy="3363913"/>
          </a:xfrm>
        </p:grpSpPr>
        <p:sp>
          <p:nvSpPr>
            <p:cNvPr id="10" name="矩形 17"/>
            <p:cNvSpPr>
              <a:spLocks noChangeArrowheads="1"/>
            </p:cNvSpPr>
            <p:nvPr/>
          </p:nvSpPr>
          <p:spPr bwMode="auto">
            <a:xfrm>
              <a:off x="200025" y="3286125"/>
              <a:ext cx="4292600" cy="64293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D2BA3"/>
                </a:solidFill>
                <a:latin typeface="宋体" panose="02010600030101010101" pitchFamily="2" charset="-122"/>
                <a:sym typeface="宋体" panose="02010600030101010101" pitchFamily="2" charset="-122"/>
              </a:endParaRPr>
            </a:p>
          </p:txBody>
        </p:sp>
        <p:sp>
          <p:nvSpPr>
            <p:cNvPr id="11" name="矩形 21"/>
            <p:cNvSpPr>
              <a:spLocks noChangeArrowheads="1"/>
            </p:cNvSpPr>
            <p:nvPr/>
          </p:nvSpPr>
          <p:spPr bwMode="auto">
            <a:xfrm>
              <a:off x="200025" y="3929062"/>
              <a:ext cx="4283075" cy="2714625"/>
            </a:xfrm>
            <a:prstGeom prst="rect">
              <a:avLst/>
            </a:prstGeom>
            <a:solidFill>
              <a:srgbClr val="FFFFFF"/>
            </a:solidFill>
            <a:ln w="9525" cap="flat" cmpd="sng">
              <a:solidFill>
                <a:srgbClr val="31859B"/>
              </a:solidFill>
              <a:miter lim="800000"/>
              <a:headEnd/>
              <a:tailEnd/>
            </a:ln>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12" name="矩形 24"/>
            <p:cNvSpPr>
              <a:spLocks noChangeArrowheads="1"/>
            </p:cNvSpPr>
            <p:nvPr/>
          </p:nvSpPr>
          <p:spPr bwMode="auto">
            <a:xfrm>
              <a:off x="214312" y="3310138"/>
              <a:ext cx="4268783" cy="48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indent="0" algn="ctr">
                <a:defRPr/>
              </a:pPr>
              <a:r>
                <a:rPr lang="zh-CN" altLang="en-US"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一是互联网经济犯罪活动居高</a:t>
              </a:r>
              <a:endParaRPr lang="en-US" altLang="zh-CN"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26"/>
            <p:cNvSpPr>
              <a:spLocks noChangeArrowheads="1"/>
            </p:cNvSpPr>
            <p:nvPr/>
          </p:nvSpPr>
          <p:spPr bwMode="auto">
            <a:xfrm>
              <a:off x="197483" y="3991686"/>
              <a:ext cx="4268783" cy="262001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4000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网络攻击和网络犯罪现象日益突出，相比前几年愈发呈现出</a:t>
              </a:r>
              <a:r>
                <a:rPr lang="zh-CN" altLang="en-US" sz="20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攻击工具趋于专业化、目的趋于商业化、行为趋于组织化、手段趋于多样化</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的特点</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此类威胁的特点在于利益驱使高、受害主体广、攻击方式多、社会危害大</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等腰三角形 29"/>
            <p:cNvSpPr>
              <a:spLocks noChangeArrowheads="1"/>
            </p:cNvSpPr>
            <p:nvPr/>
          </p:nvSpPr>
          <p:spPr bwMode="auto">
            <a:xfrm>
              <a:off x="4286250" y="6429375"/>
              <a:ext cx="198438"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15" name="等腰三角形 30"/>
            <p:cNvSpPr>
              <a:spLocks noChangeArrowheads="1"/>
            </p:cNvSpPr>
            <p:nvPr/>
          </p:nvSpPr>
          <p:spPr bwMode="auto">
            <a:xfrm flipH="1">
              <a:off x="214313" y="6429375"/>
              <a:ext cx="198437"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grpSp>
      <p:sp>
        <p:nvSpPr>
          <p:cNvPr id="16"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银行业信息安全威胁与挑战持续升级</a:t>
            </a:r>
          </a:p>
        </p:txBody>
      </p:sp>
      <p:sp>
        <p:nvSpPr>
          <p:cNvPr id="17" name="矩形 16"/>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a:solidFill>
                  <a:srgbClr val="F9F9F9"/>
                </a:solidFill>
                <a:latin typeface="微软雅黑" pitchFamily="34" charset="-122"/>
                <a:ea typeface="微软雅黑" pitchFamily="34" charset="-122"/>
              </a:rPr>
              <a:t>1.1</a:t>
            </a:r>
            <a:endParaRPr lang="zh-CN" altLang="en-US" sz="4400" b="1" kern="0" dirty="0">
              <a:solidFill>
                <a:srgbClr val="F9F9F9"/>
              </a:solidFill>
              <a:latin typeface="微软雅黑" pitchFamily="34" charset="-122"/>
              <a:ea typeface="微软雅黑" pitchFamily="34" charset="-122"/>
            </a:endParaRPr>
          </a:p>
        </p:txBody>
      </p:sp>
      <p:grpSp>
        <p:nvGrpSpPr>
          <p:cNvPr id="19" name="组合 18"/>
          <p:cNvGrpSpPr/>
          <p:nvPr/>
        </p:nvGrpSpPr>
        <p:grpSpPr>
          <a:xfrm>
            <a:off x="16086866" y="2982392"/>
            <a:ext cx="6161807" cy="3233984"/>
            <a:chOff x="200025" y="3286125"/>
            <a:chExt cx="4292600" cy="3363913"/>
          </a:xfrm>
        </p:grpSpPr>
        <p:sp>
          <p:nvSpPr>
            <p:cNvPr id="20" name="矩形 17"/>
            <p:cNvSpPr>
              <a:spLocks noChangeArrowheads="1"/>
            </p:cNvSpPr>
            <p:nvPr/>
          </p:nvSpPr>
          <p:spPr bwMode="auto">
            <a:xfrm>
              <a:off x="200025" y="3286125"/>
              <a:ext cx="4292600" cy="64293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D2BA3"/>
                </a:solidFill>
                <a:latin typeface="宋体" panose="02010600030101010101" pitchFamily="2" charset="-122"/>
                <a:sym typeface="宋体" panose="02010600030101010101" pitchFamily="2" charset="-122"/>
              </a:endParaRPr>
            </a:p>
          </p:txBody>
        </p:sp>
        <p:sp>
          <p:nvSpPr>
            <p:cNvPr id="21" name="矩形 21"/>
            <p:cNvSpPr>
              <a:spLocks noChangeArrowheads="1"/>
            </p:cNvSpPr>
            <p:nvPr/>
          </p:nvSpPr>
          <p:spPr bwMode="auto">
            <a:xfrm>
              <a:off x="200025" y="3929063"/>
              <a:ext cx="4283075" cy="2714625"/>
            </a:xfrm>
            <a:prstGeom prst="rect">
              <a:avLst/>
            </a:prstGeom>
            <a:solidFill>
              <a:srgbClr val="FFFFFF"/>
            </a:solidFill>
            <a:ln w="9525" cap="flat" cmpd="sng">
              <a:solidFill>
                <a:srgbClr val="31859B"/>
              </a:solidFill>
              <a:miter lim="800000"/>
              <a:headEnd/>
              <a:tailEnd/>
            </a:ln>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22" name="矩形 24"/>
            <p:cNvSpPr>
              <a:spLocks noChangeArrowheads="1"/>
            </p:cNvSpPr>
            <p:nvPr/>
          </p:nvSpPr>
          <p:spPr bwMode="auto">
            <a:xfrm>
              <a:off x="214314" y="3310137"/>
              <a:ext cx="4268785" cy="48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indent="0" algn="ctr">
                <a:defRPr/>
              </a:pPr>
              <a:r>
                <a:rPr lang="zh-CN" altLang="en-US"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二是银行面临的高级威胁不断加剧</a:t>
              </a:r>
              <a:endParaRPr lang="en-US" altLang="zh-CN"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6"/>
            <p:cNvSpPr>
              <a:spLocks noChangeArrowheads="1"/>
            </p:cNvSpPr>
            <p:nvPr/>
          </p:nvSpPr>
          <p:spPr bwMode="auto">
            <a:xfrm>
              <a:off x="214311" y="3970976"/>
              <a:ext cx="4213043" cy="259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4000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342883" lvl="1" indent="-342883">
                <a:lnSpc>
                  <a:spcPct val="130000"/>
                </a:lnSpc>
                <a:buClr>
                  <a:srgbClr val="31859B"/>
                </a:buClr>
                <a:buFont typeface="Wingdings" panose="05000000000000000000" pitchFamily="2" charset="2"/>
                <a:buChar char="Ø"/>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黑客攻击手段不断升级，新兴</a:t>
              </a:r>
              <a:r>
                <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APT</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攻击威胁层出不穷，恶意木马病毒持续泛滥，零日漏洞的精准突袭</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marL="342883" lvl="1" indent="-342883">
                <a:lnSpc>
                  <a:spcPct val="130000"/>
                </a:lnSpc>
                <a:buClr>
                  <a:srgbClr val="31859B"/>
                </a:buClr>
                <a:buFont typeface="Wingdings" panose="05000000000000000000" pitchFamily="2" charset="2"/>
                <a:buChar char="Ø"/>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网络安全的主要威胁已经从黑客攻击模式转化成为犯罪分子规模化敛财模式，呈现出明显的</a:t>
              </a:r>
              <a:r>
                <a:rPr lang="zh-CN" altLang="en-US" sz="20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规模化、产业化、精准化</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趋势</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等腰三角形 29"/>
            <p:cNvSpPr>
              <a:spLocks noChangeArrowheads="1"/>
            </p:cNvSpPr>
            <p:nvPr/>
          </p:nvSpPr>
          <p:spPr bwMode="auto">
            <a:xfrm>
              <a:off x="4286250" y="6429375"/>
              <a:ext cx="198438"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25" name="等腰三角形 30"/>
            <p:cNvSpPr>
              <a:spLocks noChangeArrowheads="1"/>
            </p:cNvSpPr>
            <p:nvPr/>
          </p:nvSpPr>
          <p:spPr bwMode="auto">
            <a:xfrm flipH="1">
              <a:off x="214313" y="6429375"/>
              <a:ext cx="198437"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grpSp>
      <p:grpSp>
        <p:nvGrpSpPr>
          <p:cNvPr id="26" name="组合 25"/>
          <p:cNvGrpSpPr/>
          <p:nvPr/>
        </p:nvGrpSpPr>
        <p:grpSpPr>
          <a:xfrm>
            <a:off x="16031448" y="8879064"/>
            <a:ext cx="6161807" cy="3233984"/>
            <a:chOff x="200025" y="3286125"/>
            <a:chExt cx="4292600" cy="3363913"/>
          </a:xfrm>
        </p:grpSpPr>
        <p:sp>
          <p:nvSpPr>
            <p:cNvPr id="27" name="矩形 17"/>
            <p:cNvSpPr>
              <a:spLocks noChangeArrowheads="1"/>
            </p:cNvSpPr>
            <p:nvPr/>
          </p:nvSpPr>
          <p:spPr bwMode="auto">
            <a:xfrm>
              <a:off x="200025" y="3286125"/>
              <a:ext cx="4292600" cy="64293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D2BA3"/>
                </a:solidFill>
                <a:latin typeface="宋体" panose="02010600030101010101" pitchFamily="2" charset="-122"/>
                <a:sym typeface="宋体" panose="02010600030101010101" pitchFamily="2" charset="-122"/>
              </a:endParaRPr>
            </a:p>
          </p:txBody>
        </p:sp>
        <p:sp>
          <p:nvSpPr>
            <p:cNvPr id="28" name="矩形 21"/>
            <p:cNvSpPr>
              <a:spLocks noChangeArrowheads="1"/>
            </p:cNvSpPr>
            <p:nvPr/>
          </p:nvSpPr>
          <p:spPr bwMode="auto">
            <a:xfrm>
              <a:off x="200025" y="3929063"/>
              <a:ext cx="4283075" cy="2714625"/>
            </a:xfrm>
            <a:prstGeom prst="rect">
              <a:avLst/>
            </a:prstGeom>
            <a:solidFill>
              <a:srgbClr val="FFFFFF"/>
            </a:solidFill>
            <a:ln w="9525" cap="flat" cmpd="sng">
              <a:solidFill>
                <a:srgbClr val="31859B"/>
              </a:solidFill>
              <a:miter lim="800000"/>
              <a:headEnd/>
              <a:tailEnd/>
            </a:ln>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29" name="矩形 24"/>
            <p:cNvSpPr>
              <a:spLocks noChangeArrowheads="1"/>
            </p:cNvSpPr>
            <p:nvPr/>
          </p:nvSpPr>
          <p:spPr bwMode="auto">
            <a:xfrm>
              <a:off x="214314" y="3310137"/>
              <a:ext cx="4268785" cy="48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indent="0" algn="ctr">
                <a:defRPr/>
              </a:pPr>
              <a:r>
                <a:rPr lang="zh-CN" altLang="en-US"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三是基础设施、通用软件安全不可控</a:t>
              </a:r>
              <a:endParaRPr lang="en-US" altLang="zh-CN"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6"/>
            <p:cNvSpPr>
              <a:spLocks noChangeArrowheads="1"/>
            </p:cNvSpPr>
            <p:nvPr/>
          </p:nvSpPr>
          <p:spPr bwMode="auto">
            <a:xfrm>
              <a:off x="214312" y="3970978"/>
              <a:ext cx="4170287" cy="217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4000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342883" lvl="1" indent="-342883">
                <a:lnSpc>
                  <a:spcPct val="130000"/>
                </a:lnSpc>
                <a:buClr>
                  <a:srgbClr val="31859B"/>
                </a:buClr>
                <a:buFont typeface="Wingdings" panose="05000000000000000000" pitchFamily="2" charset="2"/>
                <a:buChar char="Ø"/>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基础设施并不完全可靠，也不是完全可控，近几年频发的通用软件漏洞导致全球服务器、网络设备、</a:t>
              </a:r>
              <a:r>
                <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应用遭受影响就是典型的案例</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marL="342883" lvl="1" indent="-342883">
                <a:lnSpc>
                  <a:spcPct val="130000"/>
                </a:lnSpc>
                <a:buClr>
                  <a:srgbClr val="31859B"/>
                </a:buClr>
                <a:buFont typeface="Wingdings" panose="05000000000000000000" pitchFamily="2" charset="2"/>
                <a:buChar char="Ø"/>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银行业自身</a:t>
              </a:r>
              <a:r>
                <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IT</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资产庞大，高危漏洞修复工作量巨大，面临的风险敞口加大</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等腰三角形 29"/>
            <p:cNvSpPr>
              <a:spLocks noChangeArrowheads="1"/>
            </p:cNvSpPr>
            <p:nvPr/>
          </p:nvSpPr>
          <p:spPr bwMode="auto">
            <a:xfrm>
              <a:off x="4286250" y="6429375"/>
              <a:ext cx="198438"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32" name="等腰三角形 30"/>
            <p:cNvSpPr>
              <a:spLocks noChangeArrowheads="1"/>
            </p:cNvSpPr>
            <p:nvPr/>
          </p:nvSpPr>
          <p:spPr bwMode="auto">
            <a:xfrm flipH="1">
              <a:off x="214313" y="6429375"/>
              <a:ext cx="198437"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grpSp>
      <p:grpSp>
        <p:nvGrpSpPr>
          <p:cNvPr id="33" name="组合 32"/>
          <p:cNvGrpSpPr/>
          <p:nvPr/>
        </p:nvGrpSpPr>
        <p:grpSpPr>
          <a:xfrm>
            <a:off x="8776543" y="10412020"/>
            <a:ext cx="5253956" cy="3125774"/>
            <a:chOff x="188825" y="3364999"/>
            <a:chExt cx="4303800" cy="3285039"/>
          </a:xfrm>
        </p:grpSpPr>
        <p:sp>
          <p:nvSpPr>
            <p:cNvPr id="34" name="矩形 17"/>
            <p:cNvSpPr>
              <a:spLocks noChangeArrowheads="1"/>
            </p:cNvSpPr>
            <p:nvPr/>
          </p:nvSpPr>
          <p:spPr bwMode="auto">
            <a:xfrm>
              <a:off x="200025" y="3366207"/>
              <a:ext cx="4292600" cy="64293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D2BA3"/>
                </a:solidFill>
                <a:latin typeface="宋体" panose="02010600030101010101" pitchFamily="2" charset="-122"/>
                <a:sym typeface="宋体" panose="02010600030101010101" pitchFamily="2" charset="-122"/>
              </a:endParaRPr>
            </a:p>
          </p:txBody>
        </p:sp>
        <p:sp>
          <p:nvSpPr>
            <p:cNvPr id="35" name="矩形 21"/>
            <p:cNvSpPr>
              <a:spLocks noChangeArrowheads="1"/>
            </p:cNvSpPr>
            <p:nvPr/>
          </p:nvSpPr>
          <p:spPr bwMode="auto">
            <a:xfrm>
              <a:off x="200025" y="3929062"/>
              <a:ext cx="4283075" cy="2714625"/>
            </a:xfrm>
            <a:prstGeom prst="rect">
              <a:avLst/>
            </a:prstGeom>
            <a:solidFill>
              <a:srgbClr val="FFFFFF"/>
            </a:solidFill>
            <a:ln w="9525" cap="flat" cmpd="sng">
              <a:solidFill>
                <a:srgbClr val="31859B"/>
              </a:solidFill>
              <a:miter lim="800000"/>
              <a:headEnd/>
              <a:tailEnd/>
            </a:ln>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36" name="矩形 24"/>
            <p:cNvSpPr>
              <a:spLocks noChangeArrowheads="1"/>
            </p:cNvSpPr>
            <p:nvPr/>
          </p:nvSpPr>
          <p:spPr bwMode="auto">
            <a:xfrm>
              <a:off x="188825" y="3364999"/>
              <a:ext cx="4268783" cy="485188"/>
            </a:xfrm>
            <a:prstGeom prst="rect">
              <a:avLst/>
            </a:prstGeom>
            <a:solidFill>
              <a:schemeClr val="accent1">
                <a:lumMod val="7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indent="0" algn="ctr">
                <a:defRPr/>
              </a:pPr>
              <a:r>
                <a:rPr lang="zh-CN" altLang="en-US"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四是移动设备和支付安全问题凸显</a:t>
              </a:r>
              <a:endParaRPr lang="en-US" altLang="zh-CN"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26"/>
            <p:cNvSpPr>
              <a:spLocks noChangeArrowheads="1"/>
            </p:cNvSpPr>
            <p:nvPr/>
          </p:nvSpPr>
          <p:spPr bwMode="auto">
            <a:xfrm>
              <a:off x="197483" y="3991686"/>
              <a:ext cx="4268783" cy="2199518"/>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4000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银行业在互联网上的安全防御能力并没跟上互联网的发展</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随着移动支付方式的普及，我们</a:t>
              </a:r>
              <a:r>
                <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24</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小时都暴露在互联网攻击之下，安全威胁在不断升高</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等腰三角形 29"/>
            <p:cNvSpPr>
              <a:spLocks noChangeArrowheads="1"/>
            </p:cNvSpPr>
            <p:nvPr/>
          </p:nvSpPr>
          <p:spPr bwMode="auto">
            <a:xfrm>
              <a:off x="4286250" y="6429375"/>
              <a:ext cx="198438"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39" name="等腰三角形 30"/>
            <p:cNvSpPr>
              <a:spLocks noChangeArrowheads="1"/>
            </p:cNvSpPr>
            <p:nvPr/>
          </p:nvSpPr>
          <p:spPr bwMode="auto">
            <a:xfrm flipH="1">
              <a:off x="214313" y="6429375"/>
              <a:ext cx="198437"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grpSp>
      <p:grpSp>
        <p:nvGrpSpPr>
          <p:cNvPr id="40" name="组合 39"/>
          <p:cNvGrpSpPr/>
          <p:nvPr/>
        </p:nvGrpSpPr>
        <p:grpSpPr>
          <a:xfrm>
            <a:off x="1331610" y="8879065"/>
            <a:ext cx="5703318" cy="3200825"/>
            <a:chOff x="197483" y="3286125"/>
            <a:chExt cx="4295142" cy="3363913"/>
          </a:xfrm>
        </p:grpSpPr>
        <p:sp>
          <p:nvSpPr>
            <p:cNvPr id="41" name="矩形 17"/>
            <p:cNvSpPr>
              <a:spLocks noChangeArrowheads="1"/>
            </p:cNvSpPr>
            <p:nvPr/>
          </p:nvSpPr>
          <p:spPr bwMode="auto">
            <a:xfrm>
              <a:off x="200025" y="3286125"/>
              <a:ext cx="4292600" cy="64293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D2BA3"/>
                </a:solidFill>
                <a:latin typeface="宋体" panose="02010600030101010101" pitchFamily="2" charset="-122"/>
                <a:sym typeface="宋体" panose="02010600030101010101" pitchFamily="2" charset="-122"/>
              </a:endParaRPr>
            </a:p>
          </p:txBody>
        </p:sp>
        <p:sp>
          <p:nvSpPr>
            <p:cNvPr id="42" name="矩形 21"/>
            <p:cNvSpPr>
              <a:spLocks noChangeArrowheads="1"/>
            </p:cNvSpPr>
            <p:nvPr/>
          </p:nvSpPr>
          <p:spPr bwMode="auto">
            <a:xfrm>
              <a:off x="200025" y="3929062"/>
              <a:ext cx="4283075" cy="2714625"/>
            </a:xfrm>
            <a:prstGeom prst="rect">
              <a:avLst/>
            </a:prstGeom>
            <a:solidFill>
              <a:srgbClr val="FFFFFF"/>
            </a:solidFill>
            <a:ln w="9525" cap="flat" cmpd="sng">
              <a:solidFill>
                <a:srgbClr val="31859B"/>
              </a:solidFill>
              <a:miter lim="800000"/>
              <a:headEnd/>
              <a:tailEnd/>
            </a:ln>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43" name="矩形 24"/>
            <p:cNvSpPr>
              <a:spLocks noChangeArrowheads="1"/>
            </p:cNvSpPr>
            <p:nvPr/>
          </p:nvSpPr>
          <p:spPr bwMode="auto">
            <a:xfrm>
              <a:off x="216712" y="3345023"/>
              <a:ext cx="4268782" cy="485188"/>
            </a:xfrm>
            <a:prstGeom prst="rect">
              <a:avLst/>
            </a:prstGeom>
            <a:solidFill>
              <a:schemeClr val="accent1">
                <a:lumMod val="7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indent="0" algn="ctr">
                <a:defRPr/>
              </a:pPr>
              <a:r>
                <a:rPr lang="zh-CN" altLang="en-US"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五是泄露窃密性攻击步入“高发期”</a:t>
              </a:r>
              <a:endParaRPr lang="en-US" altLang="zh-CN"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26"/>
            <p:cNvSpPr>
              <a:spLocks noChangeArrowheads="1"/>
            </p:cNvSpPr>
            <p:nvPr/>
          </p:nvSpPr>
          <p:spPr bwMode="auto">
            <a:xfrm>
              <a:off x="197483" y="3991686"/>
              <a:ext cx="4268782" cy="219951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4000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网站系统安全漏洞，以及内外部勾结买卖客户信息的事件不断发生。</a:t>
              </a:r>
            </a:p>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银行除了要防范攻击外，更需防范数据的丢失及有组织的窃取，这关系到银行的声誉和品牌形象</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等腰三角形 29"/>
            <p:cNvSpPr>
              <a:spLocks noChangeArrowheads="1"/>
            </p:cNvSpPr>
            <p:nvPr/>
          </p:nvSpPr>
          <p:spPr bwMode="auto">
            <a:xfrm>
              <a:off x="4286250" y="6429375"/>
              <a:ext cx="198438"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46" name="等腰三角形 30"/>
            <p:cNvSpPr>
              <a:spLocks noChangeArrowheads="1"/>
            </p:cNvSpPr>
            <p:nvPr/>
          </p:nvSpPr>
          <p:spPr bwMode="auto">
            <a:xfrm flipH="1">
              <a:off x="214313" y="6429375"/>
              <a:ext cx="198437" cy="220663"/>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grpSp>
      <p:grpSp>
        <p:nvGrpSpPr>
          <p:cNvPr id="47" name="组合 46"/>
          <p:cNvGrpSpPr/>
          <p:nvPr/>
        </p:nvGrpSpPr>
        <p:grpSpPr>
          <a:xfrm>
            <a:off x="1331610" y="3231773"/>
            <a:ext cx="5716002" cy="3635569"/>
            <a:chOff x="197483" y="3286125"/>
            <a:chExt cx="4295142" cy="3820809"/>
          </a:xfrm>
        </p:grpSpPr>
        <p:sp>
          <p:nvSpPr>
            <p:cNvPr id="48" name="矩形 17"/>
            <p:cNvSpPr>
              <a:spLocks noChangeArrowheads="1"/>
            </p:cNvSpPr>
            <p:nvPr/>
          </p:nvSpPr>
          <p:spPr bwMode="auto">
            <a:xfrm>
              <a:off x="200025" y="3286125"/>
              <a:ext cx="4292600" cy="64293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chemeClr val="accent4">
                    <a:lumMod val="60000"/>
                    <a:lumOff val="40000"/>
                  </a:schemeClr>
                </a:solidFill>
                <a:latin typeface="宋体" panose="02010600030101010101" pitchFamily="2" charset="-122"/>
                <a:sym typeface="宋体" panose="02010600030101010101" pitchFamily="2" charset="-122"/>
              </a:endParaRPr>
            </a:p>
          </p:txBody>
        </p:sp>
        <p:sp>
          <p:nvSpPr>
            <p:cNvPr id="49" name="矩形 21"/>
            <p:cNvSpPr>
              <a:spLocks noChangeArrowheads="1"/>
            </p:cNvSpPr>
            <p:nvPr/>
          </p:nvSpPr>
          <p:spPr bwMode="auto">
            <a:xfrm>
              <a:off x="200026" y="3929062"/>
              <a:ext cx="4283075" cy="3177872"/>
            </a:xfrm>
            <a:prstGeom prst="rect">
              <a:avLst/>
            </a:prstGeom>
            <a:solidFill>
              <a:srgbClr val="FFFFFF"/>
            </a:solidFill>
            <a:ln w="9525" cap="flat" cmpd="sng">
              <a:solidFill>
                <a:srgbClr val="31859B"/>
              </a:solidFill>
              <a:miter lim="800000"/>
              <a:headEnd/>
              <a:tailEnd/>
            </a:ln>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50" name="矩形 24"/>
            <p:cNvSpPr>
              <a:spLocks noChangeArrowheads="1"/>
            </p:cNvSpPr>
            <p:nvPr/>
          </p:nvSpPr>
          <p:spPr bwMode="auto">
            <a:xfrm>
              <a:off x="214312" y="3310138"/>
              <a:ext cx="4268782" cy="48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indent="0" algn="ctr">
                <a:defRPr/>
              </a:pPr>
              <a:r>
                <a:rPr lang="zh-CN" altLang="en-US"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六是新业务、新技术带来的潜在风险</a:t>
              </a:r>
              <a:endParaRPr lang="en-US" altLang="zh-CN" sz="2400" b="1"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26"/>
            <p:cNvSpPr>
              <a:spLocks noChangeArrowheads="1"/>
            </p:cNvSpPr>
            <p:nvPr/>
          </p:nvSpPr>
          <p:spPr bwMode="auto">
            <a:xfrm>
              <a:off x="197483" y="3991686"/>
              <a:ext cx="4268782" cy="304051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4000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通过互联互通、大数据、</a:t>
              </a:r>
              <a:r>
                <a:rPr lang="zh-CN" altLang="en-US" sz="2000"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跨界融合发展</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，银行业可在方方面面与各行业合作，但其所带来的</a:t>
              </a:r>
              <a:r>
                <a:rPr lang="zh-CN" altLang="en-US" sz="2000"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数据流转与交换</a:t>
              </a: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，使银行业面临更多业务与技术的挑战</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marL="342883" lvl="1" indent="-342883">
                <a:lnSpc>
                  <a:spcPct val="130000"/>
                </a:lnSpc>
                <a:buClr>
                  <a:srgbClr val="31859B"/>
                </a:buClr>
                <a:buFont typeface="Wingdings" panose="05000000000000000000" pitchFamily="2" charset="2"/>
                <a:buChar char="Ø"/>
                <a:defRPr/>
              </a:pPr>
              <a:r>
                <a:rPr lang="zh-CN" altLang="en-US"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云计算、大数据、物联网、智能设备、生物识别等成为网络攻击潜在的安全隐患，物理边界模糊，安全风险持续升级</a:t>
              </a:r>
              <a:endParaRPr lang="en-US" altLang="zh-CN" sz="2000"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等腰三角形 29"/>
            <p:cNvSpPr>
              <a:spLocks noChangeArrowheads="1"/>
            </p:cNvSpPr>
            <p:nvPr/>
          </p:nvSpPr>
          <p:spPr bwMode="auto">
            <a:xfrm>
              <a:off x="4286249" y="6882840"/>
              <a:ext cx="198438" cy="220662"/>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sp>
          <p:nvSpPr>
            <p:cNvPr id="53" name="等腰三角形 30"/>
            <p:cNvSpPr>
              <a:spLocks noChangeArrowheads="1"/>
            </p:cNvSpPr>
            <p:nvPr/>
          </p:nvSpPr>
          <p:spPr bwMode="auto">
            <a:xfrm flipH="1">
              <a:off x="214312" y="6882840"/>
              <a:ext cx="198437" cy="220662"/>
            </a:xfrm>
            <a:prstGeom prst="triangle">
              <a:avLst>
                <a:gd name="adj" fmla="val 100000"/>
              </a:avLst>
            </a:prstGeom>
            <a:solidFill>
              <a:srgbClr val="3185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zh-CN" altLang="zh-CN" kern="0">
                <a:solidFill>
                  <a:srgbClr val="FFFFFF"/>
                </a:solidFill>
                <a:latin typeface="宋体" panose="02010600030101010101" pitchFamily="2" charset="-122"/>
                <a:sym typeface="宋体" panose="02010600030101010101" pitchFamily="2" charset="-122"/>
              </a:endParaRPr>
            </a:p>
          </p:txBody>
        </p:sp>
      </p:grpSp>
      <p:grpSp>
        <p:nvGrpSpPr>
          <p:cNvPr id="56" name="组合 55"/>
          <p:cNvGrpSpPr/>
          <p:nvPr/>
        </p:nvGrpSpPr>
        <p:grpSpPr>
          <a:xfrm>
            <a:off x="7676491" y="6138837"/>
            <a:ext cx="7872265" cy="3118900"/>
            <a:chOff x="3907461" y="3225789"/>
            <a:chExt cx="3936389" cy="1498633"/>
          </a:xfrm>
          <a:solidFill>
            <a:schemeClr val="bg1"/>
          </a:solidFill>
        </p:grpSpPr>
        <p:pic>
          <p:nvPicPr>
            <p:cNvPr id="55" name="图片 54"/>
            <p:cNvPicPr>
              <a:picLocks noChangeAspect="1"/>
            </p:cNvPicPr>
            <p:nvPr/>
          </p:nvPicPr>
          <p:blipFill rotWithShape="1">
            <a:blip r:embed="rId3" cstate="print">
              <a:extLst>
                <a:ext uri="{28A0092B-C50C-407E-A947-70E740481C1C}">
                  <a14:useLocalDpi xmlns:a14="http://schemas.microsoft.com/office/drawing/2010/main" val="0"/>
                </a:ext>
              </a:extLst>
            </a:blip>
            <a:srcRect t="7167"/>
            <a:stretch/>
          </p:blipFill>
          <p:spPr>
            <a:xfrm>
              <a:off x="6374179" y="3229060"/>
              <a:ext cx="1469671" cy="1017130"/>
            </a:xfrm>
            <a:prstGeom prst="rect">
              <a:avLst/>
            </a:prstGeom>
            <a:grpFill/>
          </p:spPr>
        </p:pic>
        <p:pic>
          <p:nvPicPr>
            <p:cNvPr id="54" name="图片 5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3235"/>
            <a:stretch/>
          </p:blipFill>
          <p:spPr>
            <a:xfrm>
              <a:off x="6341146" y="4125519"/>
              <a:ext cx="1502704" cy="595885"/>
            </a:xfrm>
            <a:prstGeom prst="rect">
              <a:avLst/>
            </a:prstGeom>
            <a:grpFill/>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7461" y="3225789"/>
              <a:ext cx="2467406" cy="1498633"/>
            </a:xfrm>
            <a:prstGeom prst="rect">
              <a:avLst/>
            </a:prstGeom>
            <a:grpFill/>
          </p:spPr>
        </p:pic>
      </p:grpSp>
      <p:sp>
        <p:nvSpPr>
          <p:cNvPr id="8" name="虚尾箭头 7"/>
          <p:cNvSpPr/>
          <p:nvPr/>
        </p:nvSpPr>
        <p:spPr bwMode="auto">
          <a:xfrm rot="19752536">
            <a:off x="6689390" y="8309333"/>
            <a:ext cx="1006800" cy="454816"/>
          </a:xfrm>
          <a:prstGeom prst="stripedRightArrow">
            <a:avLst/>
          </a:prstGeom>
          <a:solidFill>
            <a:schemeClr val="accent1">
              <a:lumMod val="75000"/>
            </a:schemeClr>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62" name="虚尾箭头 61"/>
          <p:cNvSpPr/>
          <p:nvPr/>
        </p:nvSpPr>
        <p:spPr bwMode="auto">
          <a:xfrm rot="1946413">
            <a:off x="7043358" y="5386359"/>
            <a:ext cx="1006800" cy="454816"/>
          </a:xfrm>
          <a:prstGeom prst="stripedRightArrow">
            <a:avLst/>
          </a:prstGeom>
          <a:solidFill>
            <a:schemeClr val="accent1">
              <a:lumMod val="75000"/>
            </a:schemeClr>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63" name="虚尾箭头 62"/>
          <p:cNvSpPr/>
          <p:nvPr/>
        </p:nvSpPr>
        <p:spPr bwMode="auto">
          <a:xfrm rot="7221852">
            <a:off x="10924696" y="5431605"/>
            <a:ext cx="1006800" cy="454816"/>
          </a:xfrm>
          <a:prstGeom prst="stripedRightArrow">
            <a:avLst/>
          </a:prstGeom>
          <a:solidFill>
            <a:schemeClr val="accent1">
              <a:lumMod val="75000"/>
            </a:schemeClr>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64" name="虚尾箭头 63"/>
          <p:cNvSpPr/>
          <p:nvPr/>
        </p:nvSpPr>
        <p:spPr bwMode="auto">
          <a:xfrm rot="8906352">
            <a:off x="15645836" y="6381115"/>
            <a:ext cx="1006800" cy="454816"/>
          </a:xfrm>
          <a:prstGeom prst="stripedRightArrow">
            <a:avLst/>
          </a:prstGeom>
          <a:solidFill>
            <a:schemeClr val="accent1">
              <a:lumMod val="75000"/>
            </a:schemeClr>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65" name="虚尾箭头 64"/>
          <p:cNvSpPr/>
          <p:nvPr/>
        </p:nvSpPr>
        <p:spPr bwMode="auto">
          <a:xfrm rot="12878820">
            <a:off x="15602448" y="8219607"/>
            <a:ext cx="1006800" cy="454816"/>
          </a:xfrm>
          <a:prstGeom prst="stripedRightArrow">
            <a:avLst/>
          </a:prstGeom>
          <a:solidFill>
            <a:schemeClr val="accent1">
              <a:lumMod val="75000"/>
            </a:schemeClr>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66" name="虚尾箭头 65"/>
          <p:cNvSpPr/>
          <p:nvPr/>
        </p:nvSpPr>
        <p:spPr bwMode="auto">
          <a:xfrm rot="16200000">
            <a:off x="11092694" y="9605140"/>
            <a:ext cx="1006800" cy="454816"/>
          </a:xfrm>
          <a:prstGeom prst="stripedRightArrow">
            <a:avLst/>
          </a:prstGeom>
          <a:solidFill>
            <a:schemeClr val="accent1">
              <a:lumMod val="75000"/>
            </a:schemeClr>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513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420490" y="8657697"/>
            <a:ext cx="8075785" cy="2523768"/>
          </a:xfrm>
          <a:prstGeom prst="rect">
            <a:avLst/>
          </a:prstGeom>
          <a:noFill/>
        </p:spPr>
        <p:txBody>
          <a:bodyPr wrap="square" lIns="0" tIns="0" rIns="0" bIns="0" rtlCol="0" anchor="ctr">
            <a:spAutoFit/>
          </a:bodyPr>
          <a:lstStyle/>
          <a:p>
            <a:pPr algn="ctr"/>
            <a:r>
              <a:rPr lang="zh-CN" altLang="en-US" sz="8200" dirty="0">
                <a:gradFill flip="none" rotWithShape="1">
                  <a:gsLst>
                    <a:gs pos="77000">
                      <a:srgbClr val="71728F"/>
                    </a:gs>
                    <a:gs pos="52000">
                      <a:srgbClr val="E8EEF8"/>
                    </a:gs>
                    <a:gs pos="0">
                      <a:schemeClr val="bg1"/>
                    </a:gs>
                    <a:gs pos="100000">
                      <a:srgbClr val="464569"/>
                    </a:gs>
                  </a:gsLst>
                  <a:lin ang="5400000" scaled="1"/>
                  <a:tileRect/>
                </a:gradFill>
                <a:latin typeface="微软雅黑" panose="020B0503020204020204" pitchFamily="34" charset="-122"/>
                <a:ea typeface="微软雅黑" panose="020B0503020204020204" pitchFamily="34" charset="-122"/>
              </a:rPr>
              <a:t>民生银行网络安全实施路径</a:t>
            </a:r>
          </a:p>
        </p:txBody>
      </p:sp>
      <p:cxnSp>
        <p:nvCxnSpPr>
          <p:cNvPr id="19" name="直接连接符 18"/>
          <p:cNvCxnSpPr/>
          <p:nvPr/>
        </p:nvCxnSpPr>
        <p:spPr>
          <a:xfrm>
            <a:off x="8420490" y="8250936"/>
            <a:ext cx="7429500" cy="0"/>
          </a:xfrm>
          <a:prstGeom prst="line">
            <a:avLst/>
          </a:prstGeom>
          <a:noFill/>
          <a:ln w="12700" cap="flat">
            <a:gradFill>
              <a:gsLst>
                <a:gs pos="0">
                  <a:srgbClr val="9974B4">
                    <a:alpha val="30000"/>
                  </a:srgbClr>
                </a:gs>
                <a:gs pos="36000">
                  <a:srgbClr val="9974B4"/>
                </a:gs>
                <a:gs pos="61000">
                  <a:schemeClr val="accent5">
                    <a:lumMod val="60000"/>
                    <a:lumOff val="40000"/>
                  </a:schemeClr>
                </a:gs>
                <a:gs pos="100000">
                  <a:srgbClr val="9974B4">
                    <a:alpha val="30000"/>
                  </a:srgbClr>
                </a:gs>
              </a:gsLst>
              <a:lin ang="0" scaled="0"/>
            </a:gradFill>
            <a:prstDash val="solid"/>
            <a:miter lim="800000"/>
            <a:headEnd type="oval" w="med" len="med"/>
            <a:tailEnd type="oval" w="med" len="med"/>
          </a:ln>
          <a:effectLst/>
          <a:extLst>
            <a:ext uri="{909E8E84-426E-40DD-AFC4-6F175D3DCCD1}">
              <a14:hiddenFill xmlns:a14="http://schemas.microsoft.com/office/drawing/2010/main">
                <a:solidFill>
                  <a:srgbClr val="FFFFFF"/>
                </a:solidFill>
              </a14:hiddenFill>
            </a:ext>
          </a:extLst>
        </p:spPr>
      </p:cxnSp>
      <p:cxnSp>
        <p:nvCxnSpPr>
          <p:cNvPr id="20" name="直接连接符 19"/>
          <p:cNvCxnSpPr/>
          <p:nvPr/>
        </p:nvCxnSpPr>
        <p:spPr>
          <a:xfrm>
            <a:off x="8420490" y="11588226"/>
            <a:ext cx="7429500" cy="0"/>
          </a:xfrm>
          <a:prstGeom prst="line">
            <a:avLst/>
          </a:prstGeom>
          <a:noFill/>
          <a:ln w="12700" cap="flat">
            <a:gradFill>
              <a:gsLst>
                <a:gs pos="0">
                  <a:srgbClr val="9974B4">
                    <a:alpha val="30000"/>
                  </a:srgbClr>
                </a:gs>
                <a:gs pos="36000">
                  <a:srgbClr val="9974B4"/>
                </a:gs>
                <a:gs pos="61000">
                  <a:schemeClr val="accent5">
                    <a:lumMod val="60000"/>
                    <a:lumOff val="40000"/>
                  </a:schemeClr>
                </a:gs>
                <a:gs pos="100000">
                  <a:srgbClr val="9974B4">
                    <a:alpha val="30000"/>
                  </a:srgbClr>
                </a:gs>
              </a:gsLst>
              <a:lin ang="0" scaled="0"/>
            </a:gradFill>
            <a:prstDash val="solid"/>
            <a:miter lim="800000"/>
            <a:headEnd type="oval" w="med" len="med"/>
            <a:tailEnd type="oval" w="med" len="med"/>
          </a:ln>
          <a:effectLst/>
          <a:extLst>
            <a:ext uri="{909E8E84-426E-40DD-AFC4-6F175D3DCCD1}">
              <a14:hiddenFill xmlns:a14="http://schemas.microsoft.com/office/drawing/2010/main">
                <a:solidFill>
                  <a:srgbClr val="FFFFFF"/>
                </a:solidFill>
              </a14:hiddenFill>
            </a:ext>
          </a:extLst>
        </p:spPr>
      </p:cxnSp>
      <p:sp>
        <p:nvSpPr>
          <p:cNvPr id="21" name="文本框 20"/>
          <p:cNvSpPr txBox="1"/>
          <p:nvPr/>
        </p:nvSpPr>
        <p:spPr>
          <a:xfrm>
            <a:off x="10660478" y="1672022"/>
            <a:ext cx="2949525" cy="7078861"/>
          </a:xfrm>
          <a:prstGeom prst="rect">
            <a:avLst/>
          </a:prstGeom>
          <a:noFill/>
        </p:spPr>
        <p:txBody>
          <a:bodyPr wrap="none" lIns="0" tIns="0" rIns="0" bIns="0" rtlCol="0" anchor="ctr">
            <a:spAutoFit/>
          </a:bodyPr>
          <a:lstStyle/>
          <a:p>
            <a:pPr algn="ctr"/>
            <a:r>
              <a:rPr lang="en-US" altLang="zh-CN" sz="46000" dirty="0">
                <a:gradFill flip="none" rotWithShape="1">
                  <a:gsLst>
                    <a:gs pos="77000">
                      <a:srgbClr val="71728F"/>
                    </a:gs>
                    <a:gs pos="52000">
                      <a:srgbClr val="E8EEF8"/>
                    </a:gs>
                    <a:gs pos="0">
                      <a:schemeClr val="bg1"/>
                    </a:gs>
                    <a:gs pos="100000">
                      <a:srgbClr val="464569"/>
                    </a:gs>
                  </a:gsLst>
                  <a:lin ang="5400000" scaled="1"/>
                  <a:tileRect/>
                </a:gradFill>
                <a:latin typeface="Noto Sans S Chinese Bold" panose="020B0800000000000000" pitchFamily="34" charset="-122"/>
                <a:ea typeface="Noto Sans S Chinese Bold" panose="020B0800000000000000" pitchFamily="34" charset="-122"/>
              </a:rPr>
              <a:t>2</a:t>
            </a:r>
            <a:endParaRPr lang="zh-CN" altLang="en-US" sz="46000" dirty="0">
              <a:gradFill flip="none" rotWithShape="1">
                <a:gsLst>
                  <a:gs pos="77000">
                    <a:srgbClr val="71728F"/>
                  </a:gs>
                  <a:gs pos="52000">
                    <a:srgbClr val="E8EEF8"/>
                  </a:gs>
                  <a:gs pos="0">
                    <a:schemeClr val="bg1"/>
                  </a:gs>
                  <a:gs pos="100000">
                    <a:srgbClr val="464569"/>
                  </a:gs>
                </a:gsLst>
                <a:lin ang="5400000" scaled="1"/>
                <a:tileRect/>
              </a:gradFill>
              <a:latin typeface="Noto Sans S Chinese Bold" panose="020B0800000000000000" pitchFamily="34" charset="-122"/>
              <a:ea typeface="Noto Sans S Chinese Bold" panose="020B0800000000000000" pitchFamily="34" charset="-122"/>
            </a:endParaRPr>
          </a:p>
        </p:txBody>
      </p:sp>
    </p:spTree>
    <p:extLst>
      <p:ext uri="{BB962C8B-B14F-4D97-AF65-F5344CB8AC3E}">
        <p14:creationId xmlns:p14="http://schemas.microsoft.com/office/powerpoint/2010/main" val="254354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企业</a:t>
            </a:r>
            <a:r>
              <a:rPr lang="zh-CN" altLang="zh-CN" sz="5400" b="1" spc="400" dirty="0">
                <a:solidFill>
                  <a:schemeClr val="bg1"/>
                </a:solidFill>
                <a:latin typeface="微软雅黑" pitchFamily="34" charset="-122"/>
                <a:ea typeface="微软雅黑" pitchFamily="34" charset="-122"/>
              </a:rPr>
              <a:t>信息安全</a:t>
            </a:r>
            <a:r>
              <a:rPr lang="zh-CN" altLang="en-US" sz="5400" b="1" spc="400" dirty="0">
                <a:solidFill>
                  <a:schemeClr val="bg1"/>
                </a:solidFill>
                <a:latin typeface="微软雅黑" pitchFamily="34" charset="-122"/>
                <a:ea typeface="微软雅黑" pitchFamily="34" charset="-122"/>
              </a:rPr>
              <a:t>防护</a:t>
            </a:r>
            <a:r>
              <a:rPr lang="zh-CN" altLang="zh-CN" sz="5400" b="1" spc="400" dirty="0">
                <a:solidFill>
                  <a:schemeClr val="bg1"/>
                </a:solidFill>
                <a:latin typeface="微软雅黑" pitchFamily="34" charset="-122"/>
                <a:ea typeface="微软雅黑" pitchFamily="34" charset="-122"/>
              </a:rPr>
              <a:t>体系</a:t>
            </a:r>
            <a:r>
              <a:rPr lang="zh-CN" altLang="en-US" sz="5400" b="1" spc="400" dirty="0">
                <a:solidFill>
                  <a:schemeClr val="bg1"/>
                </a:solidFill>
                <a:latin typeface="微软雅黑" pitchFamily="34" charset="-122"/>
                <a:ea typeface="微软雅黑" pitchFamily="34" charset="-122"/>
              </a:rPr>
              <a:t>总体设计</a:t>
            </a:r>
          </a:p>
        </p:txBody>
      </p:sp>
      <p:sp>
        <p:nvSpPr>
          <p:cNvPr id="3" name="矩形 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2.1</a:t>
            </a:r>
            <a:endParaRPr lang="zh-CN" altLang="en-US" sz="4400" b="1" kern="0" dirty="0">
              <a:solidFill>
                <a:srgbClr val="F9F9F9"/>
              </a:solidFill>
              <a:latin typeface="微软雅黑" pitchFamily="34" charset="-122"/>
              <a:ea typeface="微软雅黑" pitchFamily="34" charset="-122"/>
            </a:endParaRPr>
          </a:p>
        </p:txBody>
      </p:sp>
      <p:grpSp>
        <p:nvGrpSpPr>
          <p:cNvPr id="46" name="组合 45"/>
          <p:cNvGrpSpPr/>
          <p:nvPr/>
        </p:nvGrpSpPr>
        <p:grpSpPr>
          <a:xfrm>
            <a:off x="737804" y="5113890"/>
            <a:ext cx="12437284" cy="5950703"/>
            <a:chOff x="85725" y="2325839"/>
            <a:chExt cx="6219047" cy="2975545"/>
          </a:xfrm>
        </p:grpSpPr>
        <p:sp>
          <p:nvSpPr>
            <p:cNvPr id="10" name="Rectangle 18"/>
            <p:cNvSpPr>
              <a:spLocks noChangeAspect="1" noChangeArrowheads="1"/>
            </p:cNvSpPr>
            <p:nvPr/>
          </p:nvSpPr>
          <p:spPr bwMode="auto">
            <a:xfrm>
              <a:off x="85725" y="2325839"/>
              <a:ext cx="3067050" cy="1459706"/>
            </a:xfrm>
            <a:prstGeom prst="rect">
              <a:avLst/>
            </a:prstGeom>
            <a:solidFill>
              <a:srgbClr val="F2F2F2">
                <a:alpha val="89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3254" tIns="93254" rIns="93254" bIns="93254"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4400">
                <a:solidFill>
                  <a:srgbClr val="FFFFFF"/>
                </a:solidFill>
                <a:latin typeface="Arial" panose="020B0604020202020204" pitchFamily="34" charset="0"/>
                <a:ea typeface="宋体" panose="02010600030101010101" pitchFamily="2" charset="-122"/>
                <a:sym typeface="Segoe UI" panose="020B0502040204020203" pitchFamily="34" charset="0"/>
              </a:endParaRPr>
            </a:p>
          </p:txBody>
        </p:sp>
        <p:sp>
          <p:nvSpPr>
            <p:cNvPr id="13" name="Rectangle 18"/>
            <p:cNvSpPr>
              <a:spLocks noChangeAspect="1" noChangeArrowheads="1"/>
            </p:cNvSpPr>
            <p:nvPr/>
          </p:nvSpPr>
          <p:spPr bwMode="auto">
            <a:xfrm>
              <a:off x="3237722" y="2325839"/>
              <a:ext cx="3067050" cy="1459706"/>
            </a:xfrm>
            <a:prstGeom prst="rect">
              <a:avLst/>
            </a:prstGeom>
            <a:solidFill>
              <a:srgbClr val="F2F2F2">
                <a:alpha val="89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3254" tIns="93254" rIns="93254" bIns="93254"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4400">
                <a:solidFill>
                  <a:srgbClr val="FFFFFF"/>
                </a:solidFill>
                <a:latin typeface="Arial" panose="020B0604020202020204" pitchFamily="34" charset="0"/>
                <a:ea typeface="宋体" panose="02010600030101010101" pitchFamily="2" charset="-122"/>
                <a:sym typeface="Segoe UI" panose="020B0502040204020203" pitchFamily="34" charset="0"/>
              </a:endParaRPr>
            </a:p>
          </p:txBody>
        </p:sp>
        <p:sp>
          <p:nvSpPr>
            <p:cNvPr id="14" name="Rectangle 18"/>
            <p:cNvSpPr>
              <a:spLocks noChangeAspect="1" noChangeArrowheads="1"/>
            </p:cNvSpPr>
            <p:nvPr/>
          </p:nvSpPr>
          <p:spPr bwMode="auto">
            <a:xfrm>
              <a:off x="3237722" y="3841678"/>
              <a:ext cx="3067050" cy="1459706"/>
            </a:xfrm>
            <a:prstGeom prst="rect">
              <a:avLst/>
            </a:prstGeom>
            <a:solidFill>
              <a:srgbClr val="F2F2F2">
                <a:alpha val="89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3254" tIns="93254" rIns="93254" bIns="93254"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4400">
                <a:solidFill>
                  <a:srgbClr val="FFFFFF"/>
                </a:solidFill>
                <a:latin typeface="Arial" panose="020B0604020202020204" pitchFamily="34" charset="0"/>
                <a:ea typeface="宋体" panose="02010600030101010101" pitchFamily="2" charset="-122"/>
                <a:sym typeface="Segoe UI" panose="020B0502040204020203" pitchFamily="34" charset="0"/>
              </a:endParaRPr>
            </a:p>
          </p:txBody>
        </p:sp>
        <p:sp>
          <p:nvSpPr>
            <p:cNvPr id="15" name="Rectangle 18"/>
            <p:cNvSpPr>
              <a:spLocks noChangeAspect="1" noChangeArrowheads="1"/>
            </p:cNvSpPr>
            <p:nvPr/>
          </p:nvSpPr>
          <p:spPr bwMode="auto">
            <a:xfrm>
              <a:off x="85725" y="3841678"/>
              <a:ext cx="3067050" cy="1459706"/>
            </a:xfrm>
            <a:prstGeom prst="rect">
              <a:avLst/>
            </a:prstGeom>
            <a:solidFill>
              <a:srgbClr val="F2F2F2">
                <a:alpha val="89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3254" tIns="93254" rIns="93254" bIns="93254" anchor="ctr"/>
            <a:lstStyle>
              <a:lvl1pPr>
                <a:lnSpc>
                  <a:spcPct val="90000"/>
                </a:lnSpc>
                <a:spcBef>
                  <a:spcPct val="20000"/>
                </a:spcBef>
                <a:buSzPct val="90000"/>
                <a:buChar char="•"/>
                <a:defRPr sz="4000">
                  <a:solidFill>
                    <a:schemeClr val="tx1"/>
                  </a:solidFill>
                  <a:latin typeface="Verdana" panose="020B0604030504040204" pitchFamily="34" charset="0"/>
                  <a:ea typeface="微软雅黑" panose="020B0503020204020204" pitchFamily="34" charset="-122"/>
                  <a:sym typeface="Impact" panose="020B0806030902050204" pitchFamily="34" charset="0"/>
                </a:defRPr>
              </a:lvl1pPr>
              <a:lvl2pPr marL="742950" indent="-28575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ct val="20000"/>
                </a:spcBef>
                <a:buSzPct val="9000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ct val="20000"/>
                </a:spcBef>
                <a:buSzPct val="9000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defTabSz="931863" eaLnBrk="0" fontAlgn="base" hangingPunct="0">
                <a:lnSpc>
                  <a:spcPct val="90000"/>
                </a:lnSpc>
                <a:spcBef>
                  <a:spcPct val="20000"/>
                </a:spcBef>
                <a:spcAft>
                  <a:spcPct val="0"/>
                </a:spcAft>
                <a:buSzPct val="90000"/>
                <a:buFont typeface="Arial" panose="020B060402020202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eaLnBrk="1" hangingPunct="1">
                <a:lnSpc>
                  <a:spcPct val="100000"/>
                </a:lnSpc>
                <a:spcBef>
                  <a:spcPct val="0"/>
                </a:spcBef>
                <a:buSzTx/>
                <a:buFont typeface="Arial" panose="020B0604020202020204" pitchFamily="34" charset="0"/>
                <a:buNone/>
              </a:pPr>
              <a:endParaRPr lang="zh-CN" altLang="zh-CN" sz="4400">
                <a:solidFill>
                  <a:srgbClr val="FFFFFF"/>
                </a:solidFill>
                <a:latin typeface="Arial" panose="020B0604020202020204" pitchFamily="34" charset="0"/>
                <a:ea typeface="宋体" panose="02010600030101010101" pitchFamily="2" charset="-122"/>
                <a:sym typeface="Segoe UI" panose="020B0502040204020203" pitchFamily="34" charset="0"/>
              </a:endParaRPr>
            </a:p>
          </p:txBody>
        </p:sp>
        <p:sp>
          <p:nvSpPr>
            <p:cNvPr id="18" name="文本框 17"/>
            <p:cNvSpPr txBox="1"/>
            <p:nvPr/>
          </p:nvSpPr>
          <p:spPr>
            <a:xfrm>
              <a:off x="177142" y="2414225"/>
              <a:ext cx="945911" cy="35396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预测</a:t>
              </a:r>
              <a:endParaRPr lang="zh-CN" altLang="en-US" sz="4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525298" y="2454413"/>
              <a:ext cx="875911" cy="35396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防御</a:t>
              </a:r>
            </a:p>
          </p:txBody>
        </p:sp>
        <p:sp>
          <p:nvSpPr>
            <p:cNvPr id="20" name="文本框 19"/>
            <p:cNvSpPr txBox="1"/>
            <p:nvPr/>
          </p:nvSpPr>
          <p:spPr>
            <a:xfrm>
              <a:off x="4126560" y="3891939"/>
              <a:ext cx="875911" cy="35396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监测</a:t>
              </a:r>
            </a:p>
          </p:txBody>
        </p:sp>
        <p:sp>
          <p:nvSpPr>
            <p:cNvPr id="21" name="文本框 20"/>
            <p:cNvSpPr txBox="1"/>
            <p:nvPr/>
          </p:nvSpPr>
          <p:spPr>
            <a:xfrm>
              <a:off x="186435" y="3912966"/>
              <a:ext cx="875911" cy="35396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回溯</a:t>
              </a:r>
            </a:p>
          </p:txBody>
        </p:sp>
        <p:grpSp>
          <p:nvGrpSpPr>
            <p:cNvPr id="32" name="组合 31"/>
            <p:cNvGrpSpPr/>
            <p:nvPr/>
          </p:nvGrpSpPr>
          <p:grpSpPr>
            <a:xfrm>
              <a:off x="1998663" y="2724150"/>
              <a:ext cx="2440688" cy="2081946"/>
              <a:chOff x="1998663" y="2724150"/>
              <a:chExt cx="2440688" cy="2081946"/>
            </a:xfrm>
          </p:grpSpPr>
          <p:grpSp>
            <p:nvGrpSpPr>
              <p:cNvPr id="26" name="组合 25"/>
              <p:cNvGrpSpPr/>
              <p:nvPr/>
            </p:nvGrpSpPr>
            <p:grpSpPr>
              <a:xfrm>
                <a:off x="2038967" y="2724150"/>
                <a:ext cx="2324100" cy="2081946"/>
                <a:chOff x="1008875" y="4179356"/>
                <a:chExt cx="2324100" cy="2081946"/>
              </a:xfrm>
            </p:grpSpPr>
            <p:sp>
              <p:nvSpPr>
                <p:cNvPr id="24" name="正五边形 23"/>
                <p:cNvSpPr/>
                <p:nvPr/>
              </p:nvSpPr>
              <p:spPr bwMode="auto">
                <a:xfrm>
                  <a:off x="1008875" y="4179356"/>
                  <a:ext cx="2324100" cy="2081946"/>
                </a:xfrm>
                <a:prstGeom prst="pentagon">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grpSp>
              <p:nvGrpSpPr>
                <p:cNvPr id="25" name="组合 24"/>
                <p:cNvGrpSpPr/>
                <p:nvPr/>
              </p:nvGrpSpPr>
              <p:grpSpPr>
                <a:xfrm>
                  <a:off x="1660175" y="4787034"/>
                  <a:ext cx="1028700" cy="1028700"/>
                  <a:chOff x="1660175" y="4787034"/>
                  <a:chExt cx="1028700" cy="1028700"/>
                </a:xfrm>
              </p:grpSpPr>
              <p:sp>
                <p:nvSpPr>
                  <p:cNvPr id="17" name="椭圆 16"/>
                  <p:cNvSpPr/>
                  <p:nvPr/>
                </p:nvSpPr>
                <p:spPr bwMode="auto">
                  <a:xfrm>
                    <a:off x="1660175" y="4787034"/>
                    <a:ext cx="1028700" cy="102870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22" name="文本框 21"/>
                  <p:cNvSpPr txBox="1"/>
                  <p:nvPr/>
                </p:nvSpPr>
                <p:spPr>
                  <a:xfrm>
                    <a:off x="1832787" y="4978218"/>
                    <a:ext cx="676275" cy="723322"/>
                  </a:xfrm>
                  <a:prstGeom prst="rect">
                    <a:avLst/>
                  </a:prstGeom>
                  <a:noFill/>
                </p:spPr>
                <p:txBody>
                  <a:bodyPr wrap="square" rtlCol="0">
                    <a:spAutoFit/>
                  </a:bodyPr>
                  <a:lstStyle/>
                  <a:p>
                    <a:pPr algn="ctr"/>
                    <a:r>
                      <a:rPr lang="zh-CN" altLang="en-US" sz="4400" b="1" dirty="0">
                        <a:latin typeface="微软雅黑" panose="020B0503020204020204" pitchFamily="34" charset="-122"/>
                        <a:ea typeface="微软雅黑" panose="020B0503020204020204" pitchFamily="34" charset="-122"/>
                      </a:rPr>
                      <a:t>安全</a:t>
                    </a:r>
                    <a:endParaRPr lang="en-US" altLang="zh-CN" sz="4400" b="1" dirty="0">
                      <a:latin typeface="微软雅黑" panose="020B0503020204020204" pitchFamily="34" charset="-122"/>
                      <a:ea typeface="微软雅黑" panose="020B0503020204020204" pitchFamily="34" charset="-122"/>
                    </a:endParaRPr>
                  </a:p>
                  <a:p>
                    <a:pPr algn="ctr"/>
                    <a:r>
                      <a:rPr lang="zh-CN" altLang="en-US" sz="4400" b="1" dirty="0">
                        <a:latin typeface="微软雅黑" panose="020B0503020204020204" pitchFamily="34" charset="-122"/>
                        <a:ea typeface="微软雅黑" panose="020B0503020204020204" pitchFamily="34" charset="-122"/>
                      </a:rPr>
                      <a:t>中心</a:t>
                    </a:r>
                  </a:p>
                </p:txBody>
              </p:sp>
            </p:grpSp>
          </p:grpSp>
          <p:sp>
            <p:nvSpPr>
              <p:cNvPr id="27" name="文本框 26"/>
              <p:cNvSpPr txBox="1"/>
              <p:nvPr/>
            </p:nvSpPr>
            <p:spPr>
              <a:xfrm>
                <a:off x="2821084" y="2829029"/>
                <a:ext cx="720000" cy="230848"/>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可见</a:t>
                </a:r>
              </a:p>
            </p:txBody>
          </p:sp>
          <p:sp>
            <p:nvSpPr>
              <p:cNvPr id="28" name="文本框 27"/>
              <p:cNvSpPr txBox="1"/>
              <p:nvPr/>
            </p:nvSpPr>
            <p:spPr>
              <a:xfrm>
                <a:off x="3719351" y="3417082"/>
                <a:ext cx="720000" cy="230848"/>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可控</a:t>
                </a:r>
              </a:p>
            </p:txBody>
          </p:sp>
          <p:sp>
            <p:nvSpPr>
              <p:cNvPr id="29" name="文本框 28"/>
              <p:cNvSpPr txBox="1"/>
              <p:nvPr/>
            </p:nvSpPr>
            <p:spPr>
              <a:xfrm>
                <a:off x="3250553" y="4530188"/>
                <a:ext cx="720000" cy="230848"/>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可分析</a:t>
                </a:r>
              </a:p>
            </p:txBody>
          </p:sp>
          <p:sp>
            <p:nvSpPr>
              <p:cNvPr id="30" name="文本框 29"/>
              <p:cNvSpPr txBox="1"/>
              <p:nvPr/>
            </p:nvSpPr>
            <p:spPr>
              <a:xfrm>
                <a:off x="2392879" y="4530188"/>
                <a:ext cx="720000" cy="230848"/>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可处置</a:t>
                </a:r>
              </a:p>
            </p:txBody>
          </p:sp>
          <p:sp>
            <p:nvSpPr>
              <p:cNvPr id="31" name="文本框 30"/>
              <p:cNvSpPr txBox="1"/>
              <p:nvPr/>
            </p:nvSpPr>
            <p:spPr>
              <a:xfrm>
                <a:off x="1998663" y="3406264"/>
                <a:ext cx="720000" cy="230848"/>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可维护</a:t>
                </a:r>
              </a:p>
            </p:txBody>
          </p:sp>
        </p:grpSp>
        <p:sp>
          <p:nvSpPr>
            <p:cNvPr id="38" name="矩形 37"/>
            <p:cNvSpPr/>
            <p:nvPr/>
          </p:nvSpPr>
          <p:spPr>
            <a:xfrm>
              <a:off x="118354" y="4266932"/>
              <a:ext cx="2254373" cy="969559"/>
            </a:xfrm>
            <a:prstGeom prst="rect">
              <a:avLst/>
            </a:prstGeom>
          </p:spPr>
          <p:txBody>
            <a:bodyPr wrap="square">
              <a:spAutoFit/>
            </a:bodyPr>
            <a:lstStyle/>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准确、全面、实时攻击事件原始线索收集能力</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精准安全事件关联分析告警，触发应急响应流程</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快速、有效的事件分析及处置</a:t>
              </a:r>
            </a:p>
          </p:txBody>
        </p:sp>
        <p:sp>
          <p:nvSpPr>
            <p:cNvPr id="39" name="矩形 38"/>
            <p:cNvSpPr/>
            <p:nvPr/>
          </p:nvSpPr>
          <p:spPr>
            <a:xfrm>
              <a:off x="162924" y="2819502"/>
              <a:ext cx="2172983" cy="815661"/>
            </a:xfrm>
            <a:prstGeom prst="rect">
              <a:avLst/>
            </a:prstGeom>
          </p:spPr>
          <p:txBody>
            <a:bodyPr wrap="square">
              <a:spAutoFit/>
            </a:bodyPr>
            <a:lstStyle/>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自动评估在网系统风险</a:t>
              </a: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分级展现总分行信息系统、设备风险</a:t>
              </a: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基于数据“抓主要风险</a:t>
              </a:r>
              <a:r>
                <a:rPr lang="zh-CN" altLang="en-US" sz="2800" dirty="0">
                  <a:latin typeface="微软雅黑" panose="020B0503020204020204" pitchFamily="34" charset="-122"/>
                  <a:ea typeface="微软雅黑" panose="020B0503020204020204" pitchFamily="34" charset="-122"/>
                </a:rPr>
                <a:t>”</a:t>
              </a:r>
            </a:p>
          </p:txBody>
        </p:sp>
        <p:sp>
          <p:nvSpPr>
            <p:cNvPr id="41" name="矩形 40"/>
            <p:cNvSpPr/>
            <p:nvPr/>
          </p:nvSpPr>
          <p:spPr>
            <a:xfrm>
              <a:off x="4320188" y="2449280"/>
              <a:ext cx="1950718" cy="1154237"/>
            </a:xfrm>
            <a:prstGeom prst="rect">
              <a:avLst/>
            </a:prstGeom>
          </p:spPr>
          <p:txBody>
            <a:bodyPr wrap="square">
              <a:spAutoFit/>
            </a:bodyPr>
            <a:lstStyle/>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边界访问控制、</a:t>
              </a:r>
              <a:r>
                <a:rPr lang="zh-CN" altLang="en-US" sz="2400" dirty="0">
                  <a:latin typeface="微软雅黑" panose="020B0503020204020204" charset="-122"/>
                  <a:ea typeface="微软雅黑" panose="020B0503020204020204" charset="-122"/>
                </a:rPr>
                <a:t>在网设备全量发现、</a:t>
              </a:r>
              <a:r>
                <a:rPr lang="zh-CN" altLang="en-US" sz="2400" dirty="0">
                  <a:latin typeface="微软雅黑" panose="020B0503020204020204" pitchFamily="34" charset="-122"/>
                  <a:ea typeface="微软雅黑" panose="020B0503020204020204" pitchFamily="34" charset="-122"/>
                </a:rPr>
                <a:t>安全事件管理</a:t>
              </a:r>
              <a:endParaRPr lang="en-US" altLang="zh-CN" sz="2400" dirty="0">
                <a:latin typeface="微软雅黑" panose="020B0503020204020204" charset="-122"/>
                <a:ea typeface="微软雅黑" panose="020B050302020402020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设备安全属性自动提取、设备安全配置</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安全域变更实时感知</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边界设置及策略核查</a:t>
              </a:r>
              <a:endParaRPr lang="en-US" altLang="zh-CN" sz="2400" dirty="0">
                <a:latin typeface="微软雅黑" panose="020B0503020204020204" pitchFamily="34" charset="-122"/>
                <a:ea typeface="微软雅黑" panose="020B0503020204020204" pitchFamily="34" charset="-122"/>
              </a:endParaRPr>
            </a:p>
          </p:txBody>
        </p:sp>
        <p:sp>
          <p:nvSpPr>
            <p:cNvPr id="42" name="矩形 41"/>
            <p:cNvSpPr/>
            <p:nvPr/>
          </p:nvSpPr>
          <p:spPr>
            <a:xfrm>
              <a:off x="4195995" y="4276256"/>
              <a:ext cx="2094877" cy="969559"/>
            </a:xfrm>
            <a:prstGeom prst="rect">
              <a:avLst/>
            </a:prstGeom>
          </p:spPr>
          <p:txBody>
            <a:bodyPr wrap="square">
              <a:spAutoFit/>
            </a:bodyPr>
            <a:lstStyle/>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安全域流量检测、设备配置漏洞核查</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软件代码漏洞扫描</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业务策略设置漏洞监测</a:t>
              </a:r>
              <a:endParaRPr lang="en-US" altLang="zh-CN" sz="2400" dirty="0">
                <a:latin typeface="微软雅黑" panose="020B0503020204020204" pitchFamily="34" charset="-122"/>
                <a:ea typeface="微软雅黑" panose="020B0503020204020204" pitchFamily="34" charset="-122"/>
              </a:endParaRPr>
            </a:p>
            <a:p>
              <a:pPr marL="342883" indent="-342883">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业务逻辑漏洞分析</a:t>
              </a:r>
              <a:endParaRPr lang="zh-CN" altLang="en-US" sz="8000" dirty="0"/>
            </a:p>
          </p:txBody>
        </p:sp>
      </p:grpSp>
      <p:sp>
        <p:nvSpPr>
          <p:cNvPr id="43" name="圆角矩形 42"/>
          <p:cNvSpPr/>
          <p:nvPr/>
        </p:nvSpPr>
        <p:spPr bwMode="auto">
          <a:xfrm>
            <a:off x="14115131" y="2252817"/>
            <a:ext cx="6112504" cy="995360"/>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r>
              <a:rPr lang="zh-CN" altLang="en-US" sz="5400" dirty="0">
                <a:solidFill>
                  <a:schemeClr val="bg1"/>
                </a:solidFill>
                <a:latin typeface="微软雅黑" panose="020B0503020204020204" pitchFamily="34" charset="-122"/>
                <a:ea typeface="微软雅黑" panose="020B0503020204020204" pitchFamily="34" charset="-122"/>
              </a:rPr>
              <a:t>一个安全体系</a:t>
            </a:r>
          </a:p>
        </p:txBody>
      </p:sp>
      <p:sp>
        <p:nvSpPr>
          <p:cNvPr id="44" name="圆角矩形 43"/>
          <p:cNvSpPr/>
          <p:nvPr/>
        </p:nvSpPr>
        <p:spPr bwMode="auto">
          <a:xfrm>
            <a:off x="14115130" y="4755698"/>
            <a:ext cx="6112505" cy="981528"/>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r>
              <a:rPr lang="zh-CN" altLang="en-US" sz="5400" dirty="0">
                <a:solidFill>
                  <a:schemeClr val="bg1"/>
                </a:solidFill>
                <a:latin typeface="微软雅黑" panose="020B0503020204020204" pitchFamily="34" charset="-122"/>
                <a:ea typeface="微软雅黑" panose="020B0503020204020204" pitchFamily="34" charset="-122"/>
              </a:rPr>
              <a:t>三道安全防线</a:t>
            </a:r>
          </a:p>
        </p:txBody>
      </p:sp>
      <p:sp>
        <p:nvSpPr>
          <p:cNvPr id="45" name="圆角矩形 44"/>
          <p:cNvSpPr/>
          <p:nvPr/>
        </p:nvSpPr>
        <p:spPr bwMode="auto">
          <a:xfrm>
            <a:off x="14115131" y="7388128"/>
            <a:ext cx="6112505" cy="1009664"/>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r>
              <a:rPr lang="zh-CN" altLang="en-US" sz="5400" dirty="0">
                <a:solidFill>
                  <a:schemeClr val="bg1"/>
                </a:solidFill>
                <a:latin typeface="微软雅黑" panose="020B0503020204020204" pitchFamily="34" charset="-122"/>
                <a:ea typeface="微软雅黑" panose="020B0503020204020204" pitchFamily="34" charset="-122"/>
              </a:rPr>
              <a:t>四个有效防护能力</a:t>
            </a:r>
          </a:p>
        </p:txBody>
      </p:sp>
      <p:sp>
        <p:nvSpPr>
          <p:cNvPr id="47" name="圆角矩形 46"/>
          <p:cNvSpPr/>
          <p:nvPr/>
        </p:nvSpPr>
        <p:spPr bwMode="auto">
          <a:xfrm>
            <a:off x="14115131" y="9967206"/>
            <a:ext cx="6112504" cy="1004421"/>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r>
              <a:rPr lang="zh-CN" altLang="en-US" sz="5400" dirty="0">
                <a:solidFill>
                  <a:schemeClr val="bg1"/>
                </a:solidFill>
                <a:latin typeface="微软雅黑" panose="020B0503020204020204" pitchFamily="34" charset="-122"/>
                <a:ea typeface="微软雅黑" panose="020B0503020204020204" pitchFamily="34" charset="-122"/>
              </a:rPr>
              <a:t>六个统一安全服务</a:t>
            </a:r>
          </a:p>
        </p:txBody>
      </p:sp>
      <p:sp>
        <p:nvSpPr>
          <p:cNvPr id="48" name="矩形 47"/>
          <p:cNvSpPr/>
          <p:nvPr/>
        </p:nvSpPr>
        <p:spPr>
          <a:xfrm>
            <a:off x="14115132" y="3248177"/>
            <a:ext cx="9657721" cy="1384995"/>
          </a:xfrm>
          <a:prstGeom prst="rect">
            <a:avLst/>
          </a:prstGeom>
        </p:spPr>
        <p:txBody>
          <a:bodyPr wrap="square">
            <a:spAutoFit/>
          </a:bodyPr>
          <a:lstStyle/>
          <a:p>
            <a:pPr indent="723864"/>
            <a:r>
              <a:rPr lang="zh-CN"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要把信息安全工作提升到企业发展的战略性高度，健全信息安全管理体系，加强信息安全技术防护，提升关键信息基础设施的安全保障水平，确保风险可控</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14115132" y="5790578"/>
            <a:ext cx="9657721" cy="1384995"/>
          </a:xfrm>
          <a:prstGeom prst="rect">
            <a:avLst/>
          </a:prstGeom>
        </p:spPr>
        <p:txBody>
          <a:bodyPr wrap="square">
            <a:spAutoFit/>
          </a:bodyPr>
          <a:lstStyle/>
          <a:p>
            <a:pPr indent="723864"/>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遵从银行业信息科技风险三道防线要求，</a:t>
            </a:r>
            <a:r>
              <a:rPr lang="zh-CN" altLang="en-US" sz="2800" dirty="0">
                <a:solidFill>
                  <a:schemeClr val="bg1"/>
                </a:solidFill>
                <a:latin typeface="微软雅黑" panose="020B0503020204020204" pitchFamily="34" charset="-122"/>
                <a:ea typeface="微软雅黑" panose="020B0503020204020204" pitchFamily="34" charset="-122"/>
              </a:rPr>
              <a:t>从网络层、系统层、业务层、数据层四个层面，建立纵深防御体系，有效防范各类系统破坏、业务滥用、信息盗窃等恶意攻击</a:t>
            </a:r>
          </a:p>
        </p:txBody>
      </p:sp>
      <p:sp>
        <p:nvSpPr>
          <p:cNvPr id="50" name="矩形 49"/>
          <p:cNvSpPr/>
          <p:nvPr/>
        </p:nvSpPr>
        <p:spPr>
          <a:xfrm>
            <a:off x="14040880" y="8364413"/>
            <a:ext cx="4609800" cy="1384995"/>
          </a:xfrm>
          <a:prstGeom prst="rect">
            <a:avLst/>
          </a:prstGeom>
        </p:spPr>
        <p:txBody>
          <a:bodyPr wrap="square">
            <a:spAutoFit/>
          </a:bodyPr>
          <a:lstStyle/>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有效的事前预测能力</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有效的深度监测能力</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18650679" y="8226965"/>
            <a:ext cx="4609800" cy="1384995"/>
          </a:xfrm>
          <a:prstGeom prst="rect">
            <a:avLst/>
          </a:prstGeom>
        </p:spPr>
        <p:txBody>
          <a:bodyPr wrap="square">
            <a:spAutoFit/>
          </a:bodyPr>
          <a:lstStyle/>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有效的安全防御能力</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有效的回溯响应能力</a:t>
            </a:r>
          </a:p>
        </p:txBody>
      </p:sp>
      <p:sp>
        <p:nvSpPr>
          <p:cNvPr id="58" name="矩形 57"/>
          <p:cNvSpPr/>
          <p:nvPr/>
        </p:nvSpPr>
        <p:spPr>
          <a:xfrm>
            <a:off x="14040880" y="10971627"/>
            <a:ext cx="4609800" cy="2031325"/>
          </a:xfrm>
          <a:prstGeom prst="rect">
            <a:avLst/>
          </a:prstGeom>
        </p:spPr>
        <p:txBody>
          <a:bodyPr wrap="square">
            <a:spAutoFit/>
          </a:bodyPr>
          <a:lstStyle/>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统一的安全策略服务</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统一的数据安全服务</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统一的身份认证服务</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18650678" y="10916604"/>
            <a:ext cx="7987238" cy="2031325"/>
          </a:xfrm>
          <a:prstGeom prst="rect">
            <a:avLst/>
          </a:prstGeom>
        </p:spPr>
        <p:txBody>
          <a:bodyPr wrap="square">
            <a:spAutoFit/>
          </a:bodyPr>
          <a:lstStyle/>
          <a:p>
            <a:pPr marL="457200" lvl="4" indent="-457200">
              <a:lnSpc>
                <a:spcPct val="150000"/>
              </a:lnSpc>
              <a:buFont typeface="Wingdings" charset="2"/>
              <a:buChar char="Ø"/>
            </a:pPr>
            <a:r>
              <a:rPr lang="zh-CN" altLang="en-US" sz="2800" dirty="0" smtClean="0">
                <a:solidFill>
                  <a:schemeClr val="bg1"/>
                </a:solidFill>
                <a:latin typeface="微软雅黑" panose="020B0503020204020204" pitchFamily="34" charset="-122"/>
                <a:ea typeface="微软雅黑" panose="020B0503020204020204" pitchFamily="34" charset="-122"/>
              </a:rPr>
              <a:t> 统一</a:t>
            </a:r>
            <a:r>
              <a:rPr lang="zh-CN" altLang="en-US" sz="2800" dirty="0">
                <a:solidFill>
                  <a:schemeClr val="bg1"/>
                </a:solidFill>
                <a:latin typeface="微软雅黑" panose="020B0503020204020204" pitchFamily="34" charset="-122"/>
                <a:ea typeface="微软雅黑" panose="020B0503020204020204" pitchFamily="34" charset="-122"/>
              </a:rPr>
              <a:t>的应用安全服务</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统一的基础安全服务</a:t>
            </a:r>
            <a:endParaRPr lang="en-US" altLang="zh-CN" sz="2800" dirty="0">
              <a:solidFill>
                <a:schemeClr val="bg1"/>
              </a:solidFill>
              <a:latin typeface="微软雅黑" panose="020B0503020204020204" pitchFamily="34" charset="-122"/>
              <a:ea typeface="微软雅黑" panose="020B0503020204020204" pitchFamily="34" charset="-122"/>
            </a:endParaRPr>
          </a:p>
          <a:p>
            <a:pPr marL="571471" indent="-571471">
              <a:lnSpc>
                <a:spcPct val="150000"/>
              </a:lnSpc>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统一的安全监测服务</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622772" y="2722681"/>
            <a:ext cx="4655208"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网络安全核心指导思想</a:t>
            </a:r>
          </a:p>
        </p:txBody>
      </p:sp>
    </p:spTree>
    <p:extLst>
      <p:ext uri="{BB962C8B-B14F-4D97-AF65-F5344CB8AC3E}">
        <p14:creationId xmlns:p14="http://schemas.microsoft.com/office/powerpoint/2010/main" val="1646310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企业</a:t>
            </a:r>
            <a:r>
              <a:rPr lang="zh-CN" altLang="zh-CN" sz="5400" b="1" spc="400" dirty="0">
                <a:solidFill>
                  <a:schemeClr val="bg1"/>
                </a:solidFill>
                <a:latin typeface="微软雅黑" pitchFamily="34" charset="-122"/>
                <a:ea typeface="微软雅黑" pitchFamily="34" charset="-122"/>
              </a:rPr>
              <a:t>信息安全</a:t>
            </a:r>
            <a:r>
              <a:rPr lang="zh-CN" altLang="en-US" sz="5400" b="1" spc="400" dirty="0">
                <a:solidFill>
                  <a:schemeClr val="bg1"/>
                </a:solidFill>
                <a:latin typeface="微软雅黑" pitchFamily="34" charset="-122"/>
                <a:ea typeface="微软雅黑" pitchFamily="34" charset="-122"/>
              </a:rPr>
              <a:t>防护</a:t>
            </a:r>
            <a:r>
              <a:rPr lang="zh-CN" altLang="zh-CN" sz="5400" b="1" spc="400" dirty="0">
                <a:solidFill>
                  <a:schemeClr val="bg1"/>
                </a:solidFill>
                <a:latin typeface="微软雅黑" pitchFamily="34" charset="-122"/>
                <a:ea typeface="微软雅黑" pitchFamily="34" charset="-122"/>
              </a:rPr>
              <a:t>体系</a:t>
            </a:r>
            <a:r>
              <a:rPr lang="zh-CN" altLang="en-US" sz="5400" b="1" spc="400" dirty="0">
                <a:solidFill>
                  <a:schemeClr val="bg1"/>
                </a:solidFill>
                <a:latin typeface="微软雅黑" pitchFamily="34" charset="-122"/>
                <a:ea typeface="微软雅黑" pitchFamily="34" charset="-122"/>
              </a:rPr>
              <a:t>技术架构</a:t>
            </a:r>
          </a:p>
        </p:txBody>
      </p:sp>
      <p:sp>
        <p:nvSpPr>
          <p:cNvPr id="3" name="矩形 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2.2</a:t>
            </a:r>
            <a:endParaRPr lang="zh-CN" altLang="en-US" sz="4400" b="1" kern="0" dirty="0">
              <a:solidFill>
                <a:srgbClr val="F9F9F9"/>
              </a:solidFill>
              <a:latin typeface="微软雅黑" pitchFamily="34" charset="-122"/>
              <a:ea typeface="微软雅黑" pitchFamily="34" charset="-122"/>
            </a:endParaRPr>
          </a:p>
        </p:txBody>
      </p:sp>
      <p:sp>
        <p:nvSpPr>
          <p:cNvPr id="4" name="矩形 3"/>
          <p:cNvSpPr/>
          <p:nvPr/>
        </p:nvSpPr>
        <p:spPr bwMode="auto">
          <a:xfrm>
            <a:off x="5320502" y="9044953"/>
            <a:ext cx="16751589" cy="3388781"/>
          </a:xfrm>
          <a:prstGeom prst="rect">
            <a:avLst/>
          </a:prstGeom>
          <a:solidFill>
            <a:schemeClr val="accent3">
              <a:lumMod val="85000"/>
            </a:schemeClr>
          </a:solidFill>
          <a:ln w="9525" cap="flat" cmpd="sng" algn="ctr">
            <a:noFill/>
            <a:prstDash val="solid"/>
            <a:round/>
            <a:headEnd type="none" w="med" len="med"/>
            <a:tailEnd type="triangle" w="med" len="med"/>
          </a:ln>
          <a:effectLst/>
        </p:spPr>
        <p:txBody>
          <a:bodyPr vert="horz" wrap="square" lIns="182868" tIns="182868" rIns="182868" bIns="91434" numCol="1" rtlCol="0" anchor="ctr" anchorCtr="0" compatLnSpc="1">
            <a:prstTxWarp prst="textNoShape">
              <a:avLst/>
            </a:prstTxWarp>
          </a:bodyPr>
          <a:lstStyle/>
          <a:p>
            <a:pPr algn="ctr" fontAlgn="base">
              <a:spcBef>
                <a:spcPct val="0"/>
              </a:spcBef>
              <a:spcAft>
                <a:spcPct val="0"/>
              </a:spcAft>
            </a:pPr>
            <a:endParaRPr lang="zh-CN" altLang="en-US" sz="2200" b="1" dirty="0">
              <a:solidFill>
                <a:srgbClr val="FFFFFF"/>
              </a:solidFill>
              <a:latin typeface="微软雅黑" panose="020B0503020204020204" pitchFamily="34" charset="-122"/>
              <a:ea typeface="微软雅黑" panose="020B0503020204020204" pitchFamily="34" charset="-122"/>
              <a:cs typeface="Arial" charset="0"/>
            </a:endParaRPr>
          </a:p>
        </p:txBody>
      </p:sp>
      <p:sp>
        <p:nvSpPr>
          <p:cNvPr id="5" name="TextBox 11"/>
          <p:cNvSpPr txBox="1"/>
          <p:nvPr/>
        </p:nvSpPr>
        <p:spPr>
          <a:xfrm>
            <a:off x="11990701" y="8967534"/>
            <a:ext cx="3428801" cy="430887"/>
          </a:xfrm>
          <a:prstGeom prst="rect">
            <a:avLst/>
          </a:prstGeom>
          <a:noFill/>
        </p:spPr>
        <p:txBody>
          <a:bodyPr wrap="square" rtlCol="0">
            <a:spAutoFit/>
          </a:bodyPr>
          <a:lstStyle/>
          <a:p>
            <a:pPr algn="ctr"/>
            <a:r>
              <a:rPr lang="zh-CN" altLang="en-US" sz="2200" b="1" dirty="0">
                <a:solidFill>
                  <a:srgbClr val="0070C0"/>
                </a:solidFill>
                <a:latin typeface="微软雅黑" panose="020B0503020204020204" pitchFamily="34" charset="-122"/>
                <a:ea typeface="微软雅黑" panose="020B0503020204020204" pitchFamily="34" charset="-122"/>
              </a:rPr>
              <a:t>基础安全防护体系</a:t>
            </a:r>
          </a:p>
        </p:txBody>
      </p:sp>
      <p:grpSp>
        <p:nvGrpSpPr>
          <p:cNvPr id="6" name="组合 5"/>
          <p:cNvGrpSpPr/>
          <p:nvPr/>
        </p:nvGrpSpPr>
        <p:grpSpPr>
          <a:xfrm>
            <a:off x="5438864" y="9510057"/>
            <a:ext cx="3095798" cy="2789364"/>
            <a:chOff x="2883244" y="4913734"/>
            <a:chExt cx="1548000" cy="1394773"/>
          </a:xfrm>
        </p:grpSpPr>
        <p:sp>
          <p:nvSpPr>
            <p:cNvPr id="7" name="矩形 6"/>
            <p:cNvSpPr/>
            <p:nvPr/>
          </p:nvSpPr>
          <p:spPr>
            <a:xfrm>
              <a:off x="2883244" y="4913734"/>
              <a:ext cx="1548000" cy="13947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2902931" y="5262270"/>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网络隔离</a:t>
              </a:r>
            </a:p>
          </p:txBody>
        </p:sp>
        <p:sp>
          <p:nvSpPr>
            <p:cNvPr id="9" name="矩形 8"/>
            <p:cNvSpPr/>
            <p:nvPr/>
          </p:nvSpPr>
          <p:spPr>
            <a:xfrm>
              <a:off x="3677704" y="5262270"/>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域间防护</a:t>
              </a:r>
            </a:p>
          </p:txBody>
        </p:sp>
        <p:sp>
          <p:nvSpPr>
            <p:cNvPr id="10" name="矩形 9"/>
            <p:cNvSpPr/>
            <p:nvPr/>
          </p:nvSpPr>
          <p:spPr>
            <a:xfrm>
              <a:off x="2902931" y="553373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入侵检测</a:t>
              </a:r>
            </a:p>
          </p:txBody>
        </p:sp>
        <p:sp>
          <p:nvSpPr>
            <p:cNvPr id="11" name="矩形 10"/>
            <p:cNvSpPr/>
            <p:nvPr/>
          </p:nvSpPr>
          <p:spPr>
            <a:xfrm>
              <a:off x="3677704" y="553373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抗</a:t>
              </a:r>
              <a:r>
                <a:rPr lang="en-US" altLang="zh-CN" sz="1800" dirty="0" err="1">
                  <a:latin typeface="微软雅黑" panose="020B0503020204020204" pitchFamily="34" charset="-122"/>
                  <a:ea typeface="微软雅黑" panose="020B0503020204020204" pitchFamily="34" charset="-122"/>
                </a:rPr>
                <a:t>DDoS</a:t>
              </a:r>
              <a:endParaRPr lang="zh-CN" altLang="en-US" sz="1800" dirty="0">
                <a:latin typeface="微软雅黑" panose="020B0503020204020204" pitchFamily="34" charset="-122"/>
                <a:ea typeface="微软雅黑" panose="020B0503020204020204" pitchFamily="34" charset="-122"/>
              </a:endParaRPr>
            </a:p>
          </p:txBody>
        </p:sp>
        <p:sp>
          <p:nvSpPr>
            <p:cNvPr id="12" name="矩形 11"/>
            <p:cNvSpPr/>
            <p:nvPr/>
          </p:nvSpPr>
          <p:spPr>
            <a:xfrm>
              <a:off x="2902931" y="5793455"/>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访问控制</a:t>
              </a:r>
            </a:p>
          </p:txBody>
        </p:sp>
        <p:sp>
          <p:nvSpPr>
            <p:cNvPr id="13" name="矩形 12"/>
            <p:cNvSpPr/>
            <p:nvPr/>
          </p:nvSpPr>
          <p:spPr>
            <a:xfrm>
              <a:off x="3677704" y="5793455"/>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VPN</a:t>
              </a:r>
              <a:endParaRPr lang="zh-CN" altLang="en-US" sz="18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3187537" y="4951351"/>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网络安全</a:t>
              </a:r>
            </a:p>
          </p:txBody>
        </p:sp>
        <p:sp>
          <p:nvSpPr>
            <p:cNvPr id="15" name="矩形 14"/>
            <p:cNvSpPr/>
            <p:nvPr/>
          </p:nvSpPr>
          <p:spPr>
            <a:xfrm>
              <a:off x="2905083" y="6042925"/>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上网行为</a:t>
              </a:r>
            </a:p>
          </p:txBody>
        </p:sp>
        <p:sp>
          <p:nvSpPr>
            <p:cNvPr id="16" name="矩形 15"/>
            <p:cNvSpPr/>
            <p:nvPr/>
          </p:nvSpPr>
          <p:spPr>
            <a:xfrm>
              <a:off x="3679856" y="6042925"/>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病毒网关</a:t>
              </a:r>
            </a:p>
          </p:txBody>
        </p:sp>
      </p:grpSp>
      <p:grpSp>
        <p:nvGrpSpPr>
          <p:cNvPr id="17" name="组合 16"/>
          <p:cNvGrpSpPr/>
          <p:nvPr/>
        </p:nvGrpSpPr>
        <p:grpSpPr>
          <a:xfrm>
            <a:off x="8806675" y="9510056"/>
            <a:ext cx="3095798" cy="2778041"/>
            <a:chOff x="4567259" y="4919395"/>
            <a:chExt cx="1548000" cy="1389111"/>
          </a:xfrm>
        </p:grpSpPr>
        <p:sp>
          <p:nvSpPr>
            <p:cNvPr id="18" name="矩形 17"/>
            <p:cNvSpPr/>
            <p:nvPr/>
          </p:nvSpPr>
          <p:spPr>
            <a:xfrm>
              <a:off x="4567259" y="4919395"/>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4586946"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终端准入</a:t>
              </a:r>
            </a:p>
          </p:txBody>
        </p:sp>
        <p:sp>
          <p:nvSpPr>
            <p:cNvPr id="20" name="矩形 19"/>
            <p:cNvSpPr/>
            <p:nvPr/>
          </p:nvSpPr>
          <p:spPr>
            <a:xfrm>
              <a:off x="5361719"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补丁管理</a:t>
              </a:r>
            </a:p>
          </p:txBody>
        </p:sp>
        <p:sp>
          <p:nvSpPr>
            <p:cNvPr id="21" name="矩形 20"/>
            <p:cNvSpPr/>
            <p:nvPr/>
          </p:nvSpPr>
          <p:spPr>
            <a:xfrm>
              <a:off x="4586946"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设备管理</a:t>
              </a:r>
            </a:p>
          </p:txBody>
        </p:sp>
        <p:sp>
          <p:nvSpPr>
            <p:cNvPr id="22" name="矩形 21"/>
            <p:cNvSpPr/>
            <p:nvPr/>
          </p:nvSpPr>
          <p:spPr>
            <a:xfrm>
              <a:off x="5361719"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非法外联</a:t>
              </a:r>
            </a:p>
          </p:txBody>
        </p:sp>
        <p:sp>
          <p:nvSpPr>
            <p:cNvPr id="23" name="矩形 22"/>
            <p:cNvSpPr/>
            <p:nvPr/>
          </p:nvSpPr>
          <p:spPr>
            <a:xfrm>
              <a:off x="4586946"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虚拟桌面</a:t>
              </a:r>
            </a:p>
          </p:txBody>
        </p:sp>
        <p:sp>
          <p:nvSpPr>
            <p:cNvPr id="24" name="矩形 23"/>
            <p:cNvSpPr/>
            <p:nvPr/>
          </p:nvSpPr>
          <p:spPr>
            <a:xfrm>
              <a:off x="5361719" y="5799116"/>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介质管理</a:t>
              </a:r>
            </a:p>
          </p:txBody>
        </p:sp>
        <p:sp>
          <p:nvSpPr>
            <p:cNvPr id="25" name="文本框 24"/>
            <p:cNvSpPr txBox="1"/>
            <p:nvPr/>
          </p:nvSpPr>
          <p:spPr>
            <a:xfrm>
              <a:off x="4871552" y="4957012"/>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终端安全</a:t>
              </a:r>
            </a:p>
          </p:txBody>
        </p:sp>
        <p:sp>
          <p:nvSpPr>
            <p:cNvPr id="26" name="矩形 25"/>
            <p:cNvSpPr/>
            <p:nvPr/>
          </p:nvSpPr>
          <p:spPr>
            <a:xfrm>
              <a:off x="4581458" y="6053811"/>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终端</a:t>
              </a:r>
              <a:r>
                <a:rPr lang="en-US" altLang="zh-CN" sz="1800" dirty="0">
                  <a:solidFill>
                    <a:schemeClr val="bg1"/>
                  </a:solidFill>
                  <a:latin typeface="微软雅黑" panose="020B0503020204020204" pitchFamily="34" charset="-122"/>
                  <a:ea typeface="微软雅黑" panose="020B0503020204020204" pitchFamily="34" charset="-122"/>
                </a:rPr>
                <a:t>DLP</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5356231" y="6053811"/>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应用商店</a:t>
              </a:r>
            </a:p>
          </p:txBody>
        </p:sp>
      </p:grpSp>
      <p:grpSp>
        <p:nvGrpSpPr>
          <p:cNvPr id="28" name="组合 27"/>
          <p:cNvGrpSpPr/>
          <p:nvPr/>
        </p:nvGrpSpPr>
        <p:grpSpPr>
          <a:xfrm>
            <a:off x="15392836" y="9510056"/>
            <a:ext cx="3095798" cy="2778041"/>
            <a:chOff x="4567259" y="4919395"/>
            <a:chExt cx="1548000" cy="1389111"/>
          </a:xfrm>
        </p:grpSpPr>
        <p:sp>
          <p:nvSpPr>
            <p:cNvPr id="29" name="矩形 28"/>
            <p:cNvSpPr/>
            <p:nvPr/>
          </p:nvSpPr>
          <p:spPr>
            <a:xfrm>
              <a:off x="4567259" y="4919395"/>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4586946"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安全基线</a:t>
              </a:r>
            </a:p>
          </p:txBody>
        </p:sp>
        <p:sp>
          <p:nvSpPr>
            <p:cNvPr id="31" name="矩形 30"/>
            <p:cNvSpPr/>
            <p:nvPr/>
          </p:nvSpPr>
          <p:spPr>
            <a:xfrm>
              <a:off x="5361719"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补丁管理</a:t>
              </a:r>
            </a:p>
          </p:txBody>
        </p:sp>
        <p:sp>
          <p:nvSpPr>
            <p:cNvPr id="32" name="矩形 31"/>
            <p:cNvSpPr/>
            <p:nvPr/>
          </p:nvSpPr>
          <p:spPr>
            <a:xfrm>
              <a:off x="4586946"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主机防护</a:t>
              </a:r>
            </a:p>
          </p:txBody>
        </p:sp>
        <p:sp>
          <p:nvSpPr>
            <p:cNvPr id="33" name="矩形 32"/>
            <p:cNvSpPr/>
            <p:nvPr/>
          </p:nvSpPr>
          <p:spPr>
            <a:xfrm>
              <a:off x="5361719"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账户管理</a:t>
              </a:r>
            </a:p>
          </p:txBody>
        </p:sp>
        <p:sp>
          <p:nvSpPr>
            <p:cNvPr id="34" name="矩形 33"/>
            <p:cNvSpPr/>
            <p:nvPr/>
          </p:nvSpPr>
          <p:spPr>
            <a:xfrm>
              <a:off x="4586946"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漏洞扫描</a:t>
              </a:r>
            </a:p>
          </p:txBody>
        </p:sp>
        <p:sp>
          <p:nvSpPr>
            <p:cNvPr id="35" name="矩形 34"/>
            <p:cNvSpPr/>
            <p:nvPr/>
          </p:nvSpPr>
          <p:spPr>
            <a:xfrm>
              <a:off x="5361719"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恶意代码</a:t>
              </a:r>
            </a:p>
          </p:txBody>
        </p:sp>
        <p:sp>
          <p:nvSpPr>
            <p:cNvPr id="36" name="文本框 35"/>
            <p:cNvSpPr txBox="1"/>
            <p:nvPr/>
          </p:nvSpPr>
          <p:spPr>
            <a:xfrm>
              <a:off x="4871552" y="4957012"/>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系统安全</a:t>
              </a:r>
            </a:p>
          </p:txBody>
        </p:sp>
        <p:sp>
          <p:nvSpPr>
            <p:cNvPr id="37" name="矩形 36"/>
            <p:cNvSpPr/>
            <p:nvPr/>
          </p:nvSpPr>
          <p:spPr>
            <a:xfrm>
              <a:off x="4592344"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运维审计</a:t>
              </a:r>
            </a:p>
          </p:txBody>
        </p:sp>
        <p:sp>
          <p:nvSpPr>
            <p:cNvPr id="38" name="矩形 37"/>
            <p:cNvSpPr/>
            <p:nvPr/>
          </p:nvSpPr>
          <p:spPr>
            <a:xfrm>
              <a:off x="5367117" y="6053811"/>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资产管理</a:t>
              </a:r>
            </a:p>
          </p:txBody>
        </p:sp>
      </p:grpSp>
      <p:grpSp>
        <p:nvGrpSpPr>
          <p:cNvPr id="39" name="组合 38"/>
          <p:cNvGrpSpPr/>
          <p:nvPr/>
        </p:nvGrpSpPr>
        <p:grpSpPr>
          <a:xfrm>
            <a:off x="12117611" y="9510056"/>
            <a:ext cx="3095798" cy="2778041"/>
            <a:chOff x="5596535" y="4978869"/>
            <a:chExt cx="1548000" cy="1389111"/>
          </a:xfrm>
        </p:grpSpPr>
        <p:sp>
          <p:nvSpPr>
            <p:cNvPr id="40" name="矩形 39"/>
            <p:cNvSpPr/>
            <p:nvPr/>
          </p:nvSpPr>
          <p:spPr>
            <a:xfrm>
              <a:off x="5596535" y="4978869"/>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5616222" y="5327405"/>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6390995" y="5327405"/>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bg1"/>
                  </a:solidFill>
                  <a:latin typeface="微软雅黑" panose="020B0503020204020204" pitchFamily="34" charset="-122"/>
                  <a:ea typeface="微软雅黑" panose="020B0503020204020204" pitchFamily="34" charset="-122"/>
                </a:rPr>
                <a:t>代码审计</a:t>
              </a:r>
            </a:p>
          </p:txBody>
        </p:sp>
        <p:sp>
          <p:nvSpPr>
            <p:cNvPr id="43" name="矩形 42"/>
            <p:cNvSpPr/>
            <p:nvPr/>
          </p:nvSpPr>
          <p:spPr>
            <a:xfrm>
              <a:off x="5616222" y="559887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安全加固</a:t>
              </a:r>
            </a:p>
          </p:txBody>
        </p:sp>
        <p:sp>
          <p:nvSpPr>
            <p:cNvPr id="44" name="矩形 43"/>
            <p:cNvSpPr/>
            <p:nvPr/>
          </p:nvSpPr>
          <p:spPr>
            <a:xfrm>
              <a:off x="6390995" y="559887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开发安全</a:t>
              </a:r>
            </a:p>
          </p:txBody>
        </p:sp>
        <p:sp>
          <p:nvSpPr>
            <p:cNvPr id="45" name="矩形 44"/>
            <p:cNvSpPr/>
            <p:nvPr/>
          </p:nvSpPr>
          <p:spPr>
            <a:xfrm>
              <a:off x="5616222" y="5858590"/>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安全框架</a:t>
              </a:r>
            </a:p>
          </p:txBody>
        </p:sp>
        <p:sp>
          <p:nvSpPr>
            <p:cNvPr id="46" name="矩形 45"/>
            <p:cNvSpPr/>
            <p:nvPr/>
          </p:nvSpPr>
          <p:spPr>
            <a:xfrm>
              <a:off x="6390995" y="5858590"/>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安全评审</a:t>
              </a:r>
            </a:p>
          </p:txBody>
        </p:sp>
        <p:sp>
          <p:nvSpPr>
            <p:cNvPr id="47" name="文本框 46"/>
            <p:cNvSpPr txBox="1"/>
            <p:nvPr/>
          </p:nvSpPr>
          <p:spPr>
            <a:xfrm>
              <a:off x="5900828" y="5016486"/>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应用安全</a:t>
              </a:r>
            </a:p>
          </p:txBody>
        </p:sp>
        <p:sp>
          <p:nvSpPr>
            <p:cNvPr id="48" name="文本框 47"/>
            <p:cNvSpPr txBox="1"/>
            <p:nvPr/>
          </p:nvSpPr>
          <p:spPr>
            <a:xfrm>
              <a:off x="5607812" y="5310910"/>
              <a:ext cx="756000" cy="184678"/>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场景分析</a:t>
              </a:r>
            </a:p>
          </p:txBody>
        </p:sp>
      </p:grpSp>
      <p:sp>
        <p:nvSpPr>
          <p:cNvPr id="49" name="矩形 48"/>
          <p:cNvSpPr/>
          <p:nvPr/>
        </p:nvSpPr>
        <p:spPr bwMode="auto">
          <a:xfrm>
            <a:off x="5295497" y="5536976"/>
            <a:ext cx="13280587" cy="3455775"/>
          </a:xfrm>
          <a:prstGeom prst="rect">
            <a:avLst/>
          </a:prstGeom>
          <a:solidFill>
            <a:schemeClr val="accent3">
              <a:lumMod val="85000"/>
            </a:schemeClr>
          </a:solidFill>
          <a:ln w="9525" cap="flat" cmpd="sng" algn="ctr">
            <a:noFill/>
            <a:prstDash val="solid"/>
            <a:round/>
            <a:headEnd type="none" w="med" len="med"/>
            <a:tailEnd type="triangle" w="med" len="med"/>
          </a:ln>
          <a:effectLst/>
        </p:spPr>
        <p:txBody>
          <a:bodyPr vert="horz" wrap="square" lIns="182868" tIns="182868" rIns="182868" bIns="91434" numCol="1" rtlCol="0" anchor="ctr" anchorCtr="0" compatLnSpc="1">
            <a:prstTxWarp prst="textNoShape">
              <a:avLst/>
            </a:prstTxWarp>
          </a:bodyPr>
          <a:lstStyle/>
          <a:p>
            <a:pPr algn="ctr" fontAlgn="base">
              <a:spcBef>
                <a:spcPct val="0"/>
              </a:spcBef>
              <a:spcAft>
                <a:spcPct val="0"/>
              </a:spcAft>
            </a:pPr>
            <a:endParaRPr lang="zh-CN" altLang="en-US" sz="2200" b="1" dirty="0">
              <a:solidFill>
                <a:srgbClr val="FFFFFF"/>
              </a:solidFill>
              <a:latin typeface="微软雅黑" panose="020B0503020204020204" pitchFamily="34" charset="-122"/>
              <a:ea typeface="微软雅黑" panose="020B0503020204020204" pitchFamily="34" charset="-122"/>
              <a:cs typeface="Arial" charset="0"/>
            </a:endParaRPr>
          </a:p>
        </p:txBody>
      </p:sp>
      <p:sp>
        <p:nvSpPr>
          <p:cNvPr id="50" name="TextBox 11"/>
          <p:cNvSpPr txBox="1"/>
          <p:nvPr/>
        </p:nvSpPr>
        <p:spPr>
          <a:xfrm>
            <a:off x="10245105" y="5477871"/>
            <a:ext cx="3428801" cy="430887"/>
          </a:xfrm>
          <a:prstGeom prst="rect">
            <a:avLst/>
          </a:prstGeom>
          <a:noFill/>
        </p:spPr>
        <p:txBody>
          <a:bodyPr wrap="square" rtlCol="0">
            <a:spAutoFit/>
          </a:bodyPr>
          <a:lstStyle/>
          <a:p>
            <a:pPr algn="ctr"/>
            <a:r>
              <a:rPr lang="zh-CN" altLang="en-US" sz="2200" b="1" dirty="0">
                <a:solidFill>
                  <a:srgbClr val="0070C0"/>
                </a:solidFill>
                <a:latin typeface="微软雅黑" panose="020B0503020204020204" pitchFamily="34" charset="-122"/>
                <a:ea typeface="微软雅黑" panose="020B0503020204020204" pitchFamily="34" charset="-122"/>
              </a:rPr>
              <a:t>安全运营体系</a:t>
            </a:r>
          </a:p>
        </p:txBody>
      </p:sp>
      <p:grpSp>
        <p:nvGrpSpPr>
          <p:cNvPr id="51" name="组合 50"/>
          <p:cNvGrpSpPr/>
          <p:nvPr/>
        </p:nvGrpSpPr>
        <p:grpSpPr>
          <a:xfrm>
            <a:off x="5406342" y="6139016"/>
            <a:ext cx="3095798" cy="2789364"/>
            <a:chOff x="2883244" y="4913734"/>
            <a:chExt cx="1548000" cy="1394773"/>
          </a:xfrm>
        </p:grpSpPr>
        <p:sp>
          <p:nvSpPr>
            <p:cNvPr id="52" name="矩形 51"/>
            <p:cNvSpPr/>
            <p:nvPr/>
          </p:nvSpPr>
          <p:spPr>
            <a:xfrm>
              <a:off x="2883244" y="4913734"/>
              <a:ext cx="1548000" cy="13947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2902931" y="5262270"/>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漏洞扫描</a:t>
              </a:r>
            </a:p>
          </p:txBody>
        </p:sp>
        <p:sp>
          <p:nvSpPr>
            <p:cNvPr id="54" name="矩形 53"/>
            <p:cNvSpPr/>
            <p:nvPr/>
          </p:nvSpPr>
          <p:spPr>
            <a:xfrm>
              <a:off x="3677704" y="5262270"/>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漏洞预警</a:t>
              </a:r>
            </a:p>
          </p:txBody>
        </p:sp>
        <p:sp>
          <p:nvSpPr>
            <p:cNvPr id="55" name="矩形 54"/>
            <p:cNvSpPr/>
            <p:nvPr/>
          </p:nvSpPr>
          <p:spPr>
            <a:xfrm>
              <a:off x="2902931" y="553373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风险通报</a:t>
              </a:r>
            </a:p>
          </p:txBody>
        </p:sp>
        <p:sp>
          <p:nvSpPr>
            <p:cNvPr id="56" name="矩形 55"/>
            <p:cNvSpPr/>
            <p:nvPr/>
          </p:nvSpPr>
          <p:spPr>
            <a:xfrm>
              <a:off x="3677704" y="5533736"/>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舆情监控</a:t>
              </a:r>
            </a:p>
          </p:txBody>
        </p:sp>
        <p:sp>
          <p:nvSpPr>
            <p:cNvPr id="57" name="文本框 56"/>
            <p:cNvSpPr txBox="1"/>
            <p:nvPr/>
          </p:nvSpPr>
          <p:spPr>
            <a:xfrm>
              <a:off x="3187537" y="4951351"/>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漏洞预警</a:t>
              </a:r>
            </a:p>
          </p:txBody>
        </p:sp>
      </p:grpSp>
      <p:grpSp>
        <p:nvGrpSpPr>
          <p:cNvPr id="58" name="组合 57"/>
          <p:cNvGrpSpPr/>
          <p:nvPr/>
        </p:nvGrpSpPr>
        <p:grpSpPr>
          <a:xfrm>
            <a:off x="8774153" y="6139016"/>
            <a:ext cx="3095798" cy="2778041"/>
            <a:chOff x="4567259" y="4919395"/>
            <a:chExt cx="1548000" cy="1389111"/>
          </a:xfrm>
        </p:grpSpPr>
        <p:sp>
          <p:nvSpPr>
            <p:cNvPr id="59" name="矩形 58"/>
            <p:cNvSpPr/>
            <p:nvPr/>
          </p:nvSpPr>
          <p:spPr>
            <a:xfrm>
              <a:off x="4567259" y="4919395"/>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4586946" y="5267931"/>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CERT</a:t>
              </a:r>
              <a:endParaRPr lang="zh-CN" altLang="en-US" sz="1800" dirty="0">
                <a:latin typeface="微软雅黑" panose="020B0503020204020204" pitchFamily="34" charset="-122"/>
                <a:ea typeface="微软雅黑" panose="020B0503020204020204" pitchFamily="34" charset="-122"/>
              </a:endParaRPr>
            </a:p>
          </p:txBody>
        </p:sp>
        <p:sp>
          <p:nvSpPr>
            <p:cNvPr id="61" name="矩形 60"/>
            <p:cNvSpPr/>
            <p:nvPr/>
          </p:nvSpPr>
          <p:spPr>
            <a:xfrm>
              <a:off x="5361719"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安全厂商</a:t>
              </a:r>
            </a:p>
          </p:txBody>
        </p:sp>
        <p:sp>
          <p:nvSpPr>
            <p:cNvPr id="62" name="矩形 61"/>
            <p:cNvSpPr/>
            <p:nvPr/>
          </p:nvSpPr>
          <p:spPr>
            <a:xfrm>
              <a:off x="4586946" y="5539397"/>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政府机构</a:t>
              </a:r>
            </a:p>
          </p:txBody>
        </p:sp>
        <p:sp>
          <p:nvSpPr>
            <p:cNvPr id="63" name="矩形 62"/>
            <p:cNvSpPr/>
            <p:nvPr/>
          </p:nvSpPr>
          <p:spPr>
            <a:xfrm>
              <a:off x="5361719"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服务厂商</a:t>
              </a:r>
            </a:p>
          </p:txBody>
        </p:sp>
        <p:sp>
          <p:nvSpPr>
            <p:cNvPr id="64" name="矩形 63"/>
            <p:cNvSpPr/>
            <p:nvPr/>
          </p:nvSpPr>
          <p:spPr>
            <a:xfrm>
              <a:off x="4586946"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开源社区</a:t>
              </a:r>
            </a:p>
          </p:txBody>
        </p:sp>
        <p:sp>
          <p:nvSpPr>
            <p:cNvPr id="65" name="矩形 64"/>
            <p:cNvSpPr/>
            <p:nvPr/>
          </p:nvSpPr>
          <p:spPr>
            <a:xfrm>
              <a:off x="5361719"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4735537" y="4957012"/>
              <a:ext cx="1175789"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威胁情报中心</a:t>
              </a:r>
            </a:p>
          </p:txBody>
        </p:sp>
        <p:sp>
          <p:nvSpPr>
            <p:cNvPr id="67" name="矩形 66"/>
            <p:cNvSpPr/>
            <p:nvPr/>
          </p:nvSpPr>
          <p:spPr>
            <a:xfrm>
              <a:off x="4592344"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黑客论坛</a:t>
              </a:r>
            </a:p>
          </p:txBody>
        </p:sp>
        <p:sp>
          <p:nvSpPr>
            <p:cNvPr id="68" name="矩形 67"/>
            <p:cNvSpPr/>
            <p:nvPr/>
          </p:nvSpPr>
          <p:spPr>
            <a:xfrm>
              <a:off x="5354411" y="6059809"/>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行业案例</a:t>
              </a:r>
            </a:p>
          </p:txBody>
        </p:sp>
      </p:grpSp>
      <p:grpSp>
        <p:nvGrpSpPr>
          <p:cNvPr id="69" name="组合 68"/>
          <p:cNvGrpSpPr/>
          <p:nvPr/>
        </p:nvGrpSpPr>
        <p:grpSpPr>
          <a:xfrm>
            <a:off x="15360314" y="6139016"/>
            <a:ext cx="3095798" cy="2778041"/>
            <a:chOff x="4567259" y="4919395"/>
            <a:chExt cx="1548000" cy="1389111"/>
          </a:xfrm>
        </p:grpSpPr>
        <p:sp>
          <p:nvSpPr>
            <p:cNvPr id="70" name="矩形 69"/>
            <p:cNvSpPr/>
            <p:nvPr/>
          </p:nvSpPr>
          <p:spPr>
            <a:xfrm>
              <a:off x="4567259" y="4919395"/>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4601679" y="5267931"/>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在线取证</a:t>
              </a:r>
            </a:p>
          </p:txBody>
        </p:sp>
        <p:sp>
          <p:nvSpPr>
            <p:cNvPr id="72" name="矩形 71"/>
            <p:cNvSpPr/>
            <p:nvPr/>
          </p:nvSpPr>
          <p:spPr>
            <a:xfrm>
              <a:off x="5361719"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行为回溯</a:t>
              </a:r>
            </a:p>
          </p:txBody>
        </p:sp>
        <p:sp>
          <p:nvSpPr>
            <p:cNvPr id="73" name="矩形 72"/>
            <p:cNvSpPr/>
            <p:nvPr/>
          </p:nvSpPr>
          <p:spPr>
            <a:xfrm>
              <a:off x="4601679" y="5549105"/>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事件受理</a:t>
              </a:r>
            </a:p>
          </p:txBody>
        </p:sp>
        <p:sp>
          <p:nvSpPr>
            <p:cNvPr id="74" name="矩形 73"/>
            <p:cNvSpPr/>
            <p:nvPr/>
          </p:nvSpPr>
          <p:spPr>
            <a:xfrm>
              <a:off x="5361719"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事件分析</a:t>
              </a:r>
            </a:p>
          </p:txBody>
        </p:sp>
        <p:sp>
          <p:nvSpPr>
            <p:cNvPr id="75" name="矩形 74"/>
            <p:cNvSpPr/>
            <p:nvPr/>
          </p:nvSpPr>
          <p:spPr>
            <a:xfrm>
              <a:off x="4609077"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事件处置</a:t>
              </a:r>
            </a:p>
          </p:txBody>
        </p:sp>
        <p:sp>
          <p:nvSpPr>
            <p:cNvPr id="76" name="矩形 75"/>
            <p:cNvSpPr/>
            <p:nvPr/>
          </p:nvSpPr>
          <p:spPr>
            <a:xfrm>
              <a:off x="5361719"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攻击溯源</a:t>
              </a:r>
            </a:p>
          </p:txBody>
        </p:sp>
        <p:sp>
          <p:nvSpPr>
            <p:cNvPr id="77" name="文本框 76"/>
            <p:cNvSpPr txBox="1"/>
            <p:nvPr/>
          </p:nvSpPr>
          <p:spPr>
            <a:xfrm>
              <a:off x="4871552" y="4957012"/>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应急响应</a:t>
              </a:r>
            </a:p>
          </p:txBody>
        </p:sp>
        <p:sp>
          <p:nvSpPr>
            <p:cNvPr id="78" name="矩形 77"/>
            <p:cNvSpPr/>
            <p:nvPr/>
          </p:nvSpPr>
          <p:spPr>
            <a:xfrm>
              <a:off x="4608606" y="6046280"/>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应急演练</a:t>
              </a:r>
            </a:p>
          </p:txBody>
        </p:sp>
        <p:sp>
          <p:nvSpPr>
            <p:cNvPr id="79" name="矩形 78"/>
            <p:cNvSpPr/>
            <p:nvPr/>
          </p:nvSpPr>
          <p:spPr>
            <a:xfrm>
              <a:off x="5367117"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流程优化</a:t>
              </a:r>
            </a:p>
          </p:txBody>
        </p:sp>
      </p:grpSp>
      <p:grpSp>
        <p:nvGrpSpPr>
          <p:cNvPr id="80" name="组合 79"/>
          <p:cNvGrpSpPr/>
          <p:nvPr/>
        </p:nvGrpSpPr>
        <p:grpSpPr>
          <a:xfrm>
            <a:off x="12097932" y="6123471"/>
            <a:ext cx="3095798" cy="2778041"/>
            <a:chOff x="5596535" y="4978869"/>
            <a:chExt cx="1548000" cy="1389111"/>
          </a:xfrm>
        </p:grpSpPr>
        <p:sp>
          <p:nvSpPr>
            <p:cNvPr id="81" name="矩形 80"/>
            <p:cNvSpPr/>
            <p:nvPr/>
          </p:nvSpPr>
          <p:spPr>
            <a:xfrm>
              <a:off x="5596535" y="4978869"/>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82" name="矩形 81"/>
            <p:cNvSpPr/>
            <p:nvPr/>
          </p:nvSpPr>
          <p:spPr>
            <a:xfrm>
              <a:off x="6391492" y="5328725"/>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latin typeface="微软雅黑" panose="020B0503020204020204" pitchFamily="34" charset="-122"/>
                  <a:ea typeface="微软雅黑" panose="020B0503020204020204" pitchFamily="34" charset="-122"/>
                </a:rPr>
                <a:t>关联分析</a:t>
              </a:r>
            </a:p>
          </p:txBody>
        </p:sp>
        <p:sp>
          <p:nvSpPr>
            <p:cNvPr id="83" name="矩形 82"/>
            <p:cNvSpPr/>
            <p:nvPr/>
          </p:nvSpPr>
          <p:spPr>
            <a:xfrm>
              <a:off x="5645136" y="5611466"/>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风险评估</a:t>
              </a:r>
            </a:p>
          </p:txBody>
        </p:sp>
        <p:sp>
          <p:nvSpPr>
            <p:cNvPr id="84" name="矩形 83"/>
            <p:cNvSpPr/>
            <p:nvPr/>
          </p:nvSpPr>
          <p:spPr>
            <a:xfrm>
              <a:off x="6389518" y="5610832"/>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趋势分析</a:t>
              </a:r>
            </a:p>
          </p:txBody>
        </p:sp>
        <p:sp>
          <p:nvSpPr>
            <p:cNvPr id="85" name="文本框 84"/>
            <p:cNvSpPr txBox="1"/>
            <p:nvPr/>
          </p:nvSpPr>
          <p:spPr>
            <a:xfrm>
              <a:off x="5900828" y="5016486"/>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态势感知</a:t>
              </a:r>
            </a:p>
          </p:txBody>
        </p:sp>
      </p:grpSp>
      <p:grpSp>
        <p:nvGrpSpPr>
          <p:cNvPr id="86" name="组合 85"/>
          <p:cNvGrpSpPr/>
          <p:nvPr/>
        </p:nvGrpSpPr>
        <p:grpSpPr>
          <a:xfrm>
            <a:off x="18794086" y="9510056"/>
            <a:ext cx="3095798" cy="2778041"/>
            <a:chOff x="4567259" y="4919395"/>
            <a:chExt cx="1548000" cy="1389111"/>
          </a:xfrm>
        </p:grpSpPr>
        <p:sp>
          <p:nvSpPr>
            <p:cNvPr id="87" name="矩形 86"/>
            <p:cNvSpPr/>
            <p:nvPr/>
          </p:nvSpPr>
          <p:spPr>
            <a:xfrm>
              <a:off x="4567259" y="4919395"/>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88" name="矩形 87"/>
            <p:cNvSpPr/>
            <p:nvPr/>
          </p:nvSpPr>
          <p:spPr>
            <a:xfrm>
              <a:off x="4586946"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统一认证</a:t>
              </a:r>
            </a:p>
          </p:txBody>
        </p:sp>
        <p:sp>
          <p:nvSpPr>
            <p:cNvPr id="89" name="矩形 88"/>
            <p:cNvSpPr/>
            <p:nvPr/>
          </p:nvSpPr>
          <p:spPr>
            <a:xfrm>
              <a:off x="5361719"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通讯加密</a:t>
              </a:r>
            </a:p>
          </p:txBody>
        </p:sp>
        <p:sp>
          <p:nvSpPr>
            <p:cNvPr id="90" name="矩形 89"/>
            <p:cNvSpPr/>
            <p:nvPr/>
          </p:nvSpPr>
          <p:spPr>
            <a:xfrm>
              <a:off x="4586946"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密码管理</a:t>
              </a:r>
            </a:p>
          </p:txBody>
        </p:sp>
        <p:sp>
          <p:nvSpPr>
            <p:cNvPr id="91" name="矩形 90"/>
            <p:cNvSpPr/>
            <p:nvPr/>
          </p:nvSpPr>
          <p:spPr>
            <a:xfrm>
              <a:off x="5361719"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国密算法</a:t>
              </a:r>
            </a:p>
          </p:txBody>
        </p:sp>
        <p:sp>
          <p:nvSpPr>
            <p:cNvPr id="92" name="矩形 91"/>
            <p:cNvSpPr/>
            <p:nvPr/>
          </p:nvSpPr>
          <p:spPr>
            <a:xfrm>
              <a:off x="4586946"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应用审计</a:t>
              </a:r>
            </a:p>
          </p:txBody>
        </p:sp>
        <p:sp>
          <p:nvSpPr>
            <p:cNvPr id="93" name="矩形 92"/>
            <p:cNvSpPr/>
            <p:nvPr/>
          </p:nvSpPr>
          <p:spPr>
            <a:xfrm>
              <a:off x="5361719" y="5799116"/>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云认证</a:t>
              </a:r>
            </a:p>
          </p:txBody>
        </p:sp>
        <p:sp>
          <p:nvSpPr>
            <p:cNvPr id="94" name="文本框 93"/>
            <p:cNvSpPr txBox="1"/>
            <p:nvPr/>
          </p:nvSpPr>
          <p:spPr>
            <a:xfrm>
              <a:off x="4766192" y="4957012"/>
              <a:ext cx="1105496"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应用安全服务</a:t>
              </a:r>
            </a:p>
          </p:txBody>
        </p:sp>
        <p:sp>
          <p:nvSpPr>
            <p:cNvPr id="95" name="矩形 94"/>
            <p:cNvSpPr/>
            <p:nvPr/>
          </p:nvSpPr>
          <p:spPr>
            <a:xfrm>
              <a:off x="4592344"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权限管理</a:t>
              </a:r>
            </a:p>
          </p:txBody>
        </p:sp>
        <p:sp>
          <p:nvSpPr>
            <p:cNvPr id="96" name="矩形 95"/>
            <p:cNvSpPr/>
            <p:nvPr/>
          </p:nvSpPr>
          <p:spPr>
            <a:xfrm>
              <a:off x="5367117"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外设管理</a:t>
              </a:r>
            </a:p>
          </p:txBody>
        </p:sp>
      </p:grpSp>
      <p:sp>
        <p:nvSpPr>
          <p:cNvPr id="97" name="矩形 96"/>
          <p:cNvSpPr/>
          <p:nvPr/>
        </p:nvSpPr>
        <p:spPr bwMode="auto">
          <a:xfrm>
            <a:off x="18653961" y="5528869"/>
            <a:ext cx="3439624" cy="3455775"/>
          </a:xfrm>
          <a:prstGeom prst="rect">
            <a:avLst/>
          </a:prstGeom>
          <a:solidFill>
            <a:schemeClr val="accent3">
              <a:lumMod val="85000"/>
            </a:schemeClr>
          </a:solidFill>
          <a:ln w="9525" cap="flat" cmpd="sng" algn="ctr">
            <a:noFill/>
            <a:prstDash val="solid"/>
            <a:round/>
            <a:headEnd type="none" w="med" len="med"/>
            <a:tailEnd type="triangle" w="med" len="med"/>
          </a:ln>
          <a:effectLst/>
        </p:spPr>
        <p:txBody>
          <a:bodyPr vert="horz" wrap="square" lIns="182868" tIns="182868" rIns="182868" bIns="91434" numCol="1" rtlCol="0" anchor="ctr" anchorCtr="0" compatLnSpc="1">
            <a:prstTxWarp prst="textNoShape">
              <a:avLst/>
            </a:prstTxWarp>
          </a:bodyPr>
          <a:lstStyle/>
          <a:p>
            <a:pPr algn="ctr" fontAlgn="base">
              <a:spcBef>
                <a:spcPct val="0"/>
              </a:spcBef>
              <a:spcAft>
                <a:spcPct val="0"/>
              </a:spcAft>
            </a:pPr>
            <a:endParaRPr lang="zh-CN" altLang="en-US" sz="2200" b="1" dirty="0">
              <a:solidFill>
                <a:srgbClr val="FFFFFF"/>
              </a:solidFill>
              <a:latin typeface="微软雅黑" panose="020B0503020204020204" pitchFamily="34" charset="-122"/>
              <a:ea typeface="微软雅黑" panose="020B0503020204020204" pitchFamily="34" charset="-122"/>
              <a:cs typeface="Arial" charset="0"/>
            </a:endParaRPr>
          </a:p>
        </p:txBody>
      </p:sp>
      <p:grpSp>
        <p:nvGrpSpPr>
          <p:cNvPr id="98" name="组合 97"/>
          <p:cNvGrpSpPr/>
          <p:nvPr/>
        </p:nvGrpSpPr>
        <p:grpSpPr>
          <a:xfrm>
            <a:off x="18794086" y="6148659"/>
            <a:ext cx="3095798" cy="2778041"/>
            <a:chOff x="4567259" y="4919395"/>
            <a:chExt cx="1548000" cy="1389111"/>
          </a:xfrm>
        </p:grpSpPr>
        <p:sp>
          <p:nvSpPr>
            <p:cNvPr id="99" name="矩形 98"/>
            <p:cNvSpPr/>
            <p:nvPr/>
          </p:nvSpPr>
          <p:spPr>
            <a:xfrm>
              <a:off x="4567259" y="4919395"/>
              <a:ext cx="1548000" cy="138911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00" name="矩形 99"/>
            <p:cNvSpPr/>
            <p:nvPr/>
          </p:nvSpPr>
          <p:spPr>
            <a:xfrm>
              <a:off x="4586946"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等级保护</a:t>
              </a:r>
            </a:p>
          </p:txBody>
        </p:sp>
        <p:sp>
          <p:nvSpPr>
            <p:cNvPr id="101" name="矩形 100"/>
            <p:cNvSpPr/>
            <p:nvPr/>
          </p:nvSpPr>
          <p:spPr>
            <a:xfrm>
              <a:off x="5361719" y="526793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风险评估</a:t>
              </a:r>
            </a:p>
          </p:txBody>
        </p:sp>
        <p:sp>
          <p:nvSpPr>
            <p:cNvPr id="102" name="矩形 101"/>
            <p:cNvSpPr/>
            <p:nvPr/>
          </p:nvSpPr>
          <p:spPr>
            <a:xfrm>
              <a:off x="4586946"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27001</a:t>
              </a:r>
              <a:endParaRPr lang="zh-CN" altLang="en-US" sz="1800" dirty="0">
                <a:latin typeface="微软雅黑" panose="020B0503020204020204" pitchFamily="34" charset="-122"/>
                <a:ea typeface="微软雅黑" panose="020B0503020204020204" pitchFamily="34" charset="-122"/>
              </a:endParaRPr>
            </a:p>
          </p:txBody>
        </p:sp>
        <p:sp>
          <p:nvSpPr>
            <p:cNvPr id="103" name="矩形 102"/>
            <p:cNvSpPr/>
            <p:nvPr/>
          </p:nvSpPr>
          <p:spPr>
            <a:xfrm>
              <a:off x="5361719" y="5539397"/>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安全检查</a:t>
              </a:r>
            </a:p>
          </p:txBody>
        </p:sp>
        <p:sp>
          <p:nvSpPr>
            <p:cNvPr id="104" name="矩形 103"/>
            <p:cNvSpPr/>
            <p:nvPr/>
          </p:nvSpPr>
          <p:spPr>
            <a:xfrm>
              <a:off x="4586946" y="5799116"/>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外部审计</a:t>
              </a:r>
            </a:p>
          </p:txBody>
        </p:sp>
        <p:sp>
          <p:nvSpPr>
            <p:cNvPr id="105" name="矩形 104"/>
            <p:cNvSpPr/>
            <p:nvPr/>
          </p:nvSpPr>
          <p:spPr>
            <a:xfrm>
              <a:off x="5361719" y="5799116"/>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安全培训</a:t>
              </a:r>
            </a:p>
          </p:txBody>
        </p:sp>
        <p:sp>
          <p:nvSpPr>
            <p:cNvPr id="106" name="文本框 105"/>
            <p:cNvSpPr txBox="1"/>
            <p:nvPr/>
          </p:nvSpPr>
          <p:spPr>
            <a:xfrm>
              <a:off x="4871552" y="4957012"/>
              <a:ext cx="936104" cy="207763"/>
            </a:xfrm>
            <a:prstGeom prst="rect">
              <a:avLst/>
            </a:prstGeom>
            <a:noFill/>
          </p:spPr>
          <p:txBody>
            <a:bodyPr wrap="square" rtlCol="0">
              <a:spAutoFit/>
            </a:bodyPr>
            <a:lstStyle/>
            <a:p>
              <a:pPr algn="ctr"/>
              <a:r>
                <a:rPr lang="zh-CN" altLang="en-US" sz="2100" dirty="0">
                  <a:solidFill>
                    <a:schemeClr val="bg1"/>
                  </a:solidFill>
                  <a:latin typeface="微软雅黑" panose="020B0503020204020204" pitchFamily="34" charset="-122"/>
                  <a:ea typeface="微软雅黑" panose="020B0503020204020204" pitchFamily="34" charset="-122"/>
                </a:rPr>
                <a:t>合规检查</a:t>
              </a:r>
            </a:p>
          </p:txBody>
        </p:sp>
        <p:sp>
          <p:nvSpPr>
            <p:cNvPr id="107" name="矩形 106"/>
            <p:cNvSpPr/>
            <p:nvPr/>
          </p:nvSpPr>
          <p:spPr>
            <a:xfrm>
              <a:off x="4592344"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内控检查</a:t>
              </a:r>
            </a:p>
          </p:txBody>
        </p:sp>
        <p:sp>
          <p:nvSpPr>
            <p:cNvPr id="108" name="矩形 107"/>
            <p:cNvSpPr/>
            <p:nvPr/>
          </p:nvSpPr>
          <p:spPr>
            <a:xfrm>
              <a:off x="5367117" y="6053811"/>
              <a:ext cx="720000" cy="216000"/>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跟踪落实</a:t>
              </a:r>
            </a:p>
          </p:txBody>
        </p:sp>
      </p:grpSp>
      <p:sp>
        <p:nvSpPr>
          <p:cNvPr id="109" name="TextBox 29"/>
          <p:cNvSpPr txBox="1"/>
          <p:nvPr/>
        </p:nvSpPr>
        <p:spPr>
          <a:xfrm>
            <a:off x="18992753" y="5508851"/>
            <a:ext cx="2879813" cy="430887"/>
          </a:xfrm>
          <a:prstGeom prst="rect">
            <a:avLst/>
          </a:prstGeom>
          <a:noFill/>
        </p:spPr>
        <p:txBody>
          <a:bodyPr wrap="square" rtlCol="0">
            <a:spAutoFit/>
          </a:bodyPr>
          <a:lstStyle/>
          <a:p>
            <a:pPr algn="ctr"/>
            <a:r>
              <a:rPr lang="zh-CN" altLang="en-US" sz="2200" b="1" dirty="0">
                <a:solidFill>
                  <a:srgbClr val="0070C0"/>
                </a:solidFill>
                <a:latin typeface="微软雅黑" panose="020B0503020204020204" pitchFamily="34" charset="-122"/>
                <a:ea typeface="微软雅黑" panose="020B0503020204020204" pitchFamily="34" charset="-122"/>
              </a:rPr>
              <a:t>合规性</a:t>
            </a:r>
          </a:p>
        </p:txBody>
      </p:sp>
      <p:sp>
        <p:nvSpPr>
          <p:cNvPr id="110" name="矩形 109"/>
          <p:cNvSpPr/>
          <p:nvPr/>
        </p:nvSpPr>
        <p:spPr bwMode="auto">
          <a:xfrm>
            <a:off x="18650080" y="3806350"/>
            <a:ext cx="3422009" cy="1634294"/>
          </a:xfrm>
          <a:prstGeom prst="rect">
            <a:avLst/>
          </a:prstGeom>
          <a:solidFill>
            <a:schemeClr val="accent3">
              <a:lumMod val="85000"/>
            </a:schemeClr>
          </a:solidFill>
          <a:ln w="9525" cap="flat" cmpd="sng" algn="ctr">
            <a:noFill/>
            <a:prstDash val="solid"/>
            <a:round/>
            <a:headEnd type="none" w="med" len="med"/>
            <a:tailEnd type="triangle" w="med" len="med"/>
          </a:ln>
          <a:effectLst/>
        </p:spPr>
        <p:txBody>
          <a:bodyPr vert="horz" wrap="square" lIns="182868" tIns="182868" rIns="182868" bIns="91434" numCol="1" rtlCol="0" anchor="ctr" anchorCtr="0" compatLnSpc="1">
            <a:prstTxWarp prst="textNoShape">
              <a:avLst/>
            </a:prstTxWarp>
          </a:bodyPr>
          <a:lstStyle/>
          <a:p>
            <a:pPr algn="ctr" fontAlgn="base">
              <a:spcBef>
                <a:spcPct val="0"/>
              </a:spcBef>
              <a:spcAft>
                <a:spcPct val="0"/>
              </a:spcAft>
            </a:pPr>
            <a:endParaRPr lang="zh-CN" altLang="en-US" sz="2200" b="1" dirty="0">
              <a:solidFill>
                <a:srgbClr val="FFFFFF"/>
              </a:solidFill>
              <a:latin typeface="微软雅黑" panose="020B0503020204020204" pitchFamily="34" charset="-122"/>
              <a:ea typeface="微软雅黑" panose="020B0503020204020204" pitchFamily="34" charset="-122"/>
              <a:cs typeface="Arial" charset="0"/>
            </a:endParaRPr>
          </a:p>
        </p:txBody>
      </p:sp>
      <p:grpSp>
        <p:nvGrpSpPr>
          <p:cNvPr id="111" name="组合 110"/>
          <p:cNvGrpSpPr/>
          <p:nvPr/>
        </p:nvGrpSpPr>
        <p:grpSpPr>
          <a:xfrm>
            <a:off x="18794086" y="4209936"/>
            <a:ext cx="3095798" cy="1151925"/>
            <a:chOff x="4567259" y="5213108"/>
            <a:chExt cx="1548000" cy="576000"/>
          </a:xfrm>
        </p:grpSpPr>
        <p:sp>
          <p:nvSpPr>
            <p:cNvPr id="112" name="矩形 111"/>
            <p:cNvSpPr/>
            <p:nvPr/>
          </p:nvSpPr>
          <p:spPr>
            <a:xfrm>
              <a:off x="4567259" y="5213108"/>
              <a:ext cx="1548000" cy="576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13" name="矩形 112"/>
            <p:cNvSpPr/>
            <p:nvPr/>
          </p:nvSpPr>
          <p:spPr>
            <a:xfrm>
              <a:off x="4586946" y="5267931"/>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生物识别</a:t>
              </a:r>
            </a:p>
          </p:txBody>
        </p:sp>
        <p:sp>
          <p:nvSpPr>
            <p:cNvPr id="114" name="矩形 113"/>
            <p:cNvSpPr/>
            <p:nvPr/>
          </p:nvSpPr>
          <p:spPr>
            <a:xfrm>
              <a:off x="5361719" y="5267931"/>
              <a:ext cx="720000" cy="21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加密技术</a:t>
              </a:r>
            </a:p>
          </p:txBody>
        </p:sp>
        <p:sp>
          <p:nvSpPr>
            <p:cNvPr id="115" name="矩形 114"/>
            <p:cNvSpPr/>
            <p:nvPr/>
          </p:nvSpPr>
          <p:spPr>
            <a:xfrm>
              <a:off x="4586946" y="5539397"/>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虚拟安全</a:t>
              </a:r>
            </a:p>
          </p:txBody>
        </p:sp>
        <p:sp>
          <p:nvSpPr>
            <p:cNvPr id="116" name="矩形 115"/>
            <p:cNvSpPr/>
            <p:nvPr/>
          </p:nvSpPr>
          <p:spPr>
            <a:xfrm>
              <a:off x="5361719" y="5539397"/>
              <a:ext cx="720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可信计算</a:t>
              </a:r>
            </a:p>
          </p:txBody>
        </p:sp>
      </p:grpSp>
      <p:sp>
        <p:nvSpPr>
          <p:cNvPr id="117" name="TextBox 29"/>
          <p:cNvSpPr txBox="1"/>
          <p:nvPr/>
        </p:nvSpPr>
        <p:spPr>
          <a:xfrm>
            <a:off x="18922645" y="3738592"/>
            <a:ext cx="2879813" cy="430887"/>
          </a:xfrm>
          <a:prstGeom prst="rect">
            <a:avLst/>
          </a:prstGeom>
          <a:noFill/>
        </p:spPr>
        <p:txBody>
          <a:bodyPr wrap="square" rtlCol="0">
            <a:spAutoFit/>
          </a:bodyPr>
          <a:lstStyle/>
          <a:p>
            <a:pPr algn="ctr"/>
            <a:r>
              <a:rPr lang="zh-CN" altLang="en-US" sz="2200" b="1" dirty="0">
                <a:solidFill>
                  <a:srgbClr val="0070C0"/>
                </a:solidFill>
                <a:latin typeface="微软雅黑" panose="020B0503020204020204" pitchFamily="34" charset="-122"/>
                <a:ea typeface="微软雅黑" panose="020B0503020204020204" pitchFamily="34" charset="-122"/>
              </a:rPr>
              <a:t>新技术研究</a:t>
            </a:r>
          </a:p>
        </p:txBody>
      </p:sp>
      <p:sp>
        <p:nvSpPr>
          <p:cNvPr id="118" name="矩形 117"/>
          <p:cNvSpPr/>
          <p:nvPr/>
        </p:nvSpPr>
        <p:spPr bwMode="auto">
          <a:xfrm>
            <a:off x="5295497" y="3807790"/>
            <a:ext cx="13280587" cy="1632854"/>
          </a:xfrm>
          <a:prstGeom prst="rect">
            <a:avLst/>
          </a:prstGeom>
          <a:solidFill>
            <a:schemeClr val="accent3">
              <a:lumMod val="85000"/>
            </a:schemeClr>
          </a:solidFill>
          <a:ln w="9525" cap="flat" cmpd="sng" algn="ctr">
            <a:noFill/>
            <a:prstDash val="solid"/>
            <a:round/>
            <a:headEnd type="none" w="med" len="med"/>
            <a:tailEnd type="triangle" w="med" len="med"/>
          </a:ln>
          <a:effectLst/>
        </p:spPr>
        <p:txBody>
          <a:bodyPr vert="horz" wrap="square" lIns="182868" tIns="182868" rIns="182868" bIns="91434" numCol="1" rtlCol="0" anchor="ctr" anchorCtr="0" compatLnSpc="1">
            <a:prstTxWarp prst="textNoShape">
              <a:avLst/>
            </a:prstTxWarp>
          </a:bodyPr>
          <a:lstStyle/>
          <a:p>
            <a:pPr algn="ctr" fontAlgn="base">
              <a:spcBef>
                <a:spcPct val="0"/>
              </a:spcBef>
              <a:spcAft>
                <a:spcPct val="0"/>
              </a:spcAft>
            </a:pPr>
            <a:endParaRPr lang="zh-CN" altLang="en-US" sz="2200" b="1" dirty="0">
              <a:solidFill>
                <a:srgbClr val="FFFFFF"/>
              </a:solidFill>
              <a:latin typeface="微软雅黑" panose="020B0503020204020204" pitchFamily="34" charset="-122"/>
              <a:ea typeface="微软雅黑" panose="020B0503020204020204" pitchFamily="34" charset="-122"/>
              <a:cs typeface="Arial" charset="0"/>
            </a:endParaRPr>
          </a:p>
        </p:txBody>
      </p:sp>
      <p:sp>
        <p:nvSpPr>
          <p:cNvPr id="119" name="TextBox 11"/>
          <p:cNvSpPr txBox="1"/>
          <p:nvPr/>
        </p:nvSpPr>
        <p:spPr>
          <a:xfrm>
            <a:off x="10219866" y="3869722"/>
            <a:ext cx="3428801" cy="430887"/>
          </a:xfrm>
          <a:prstGeom prst="rect">
            <a:avLst/>
          </a:prstGeom>
          <a:noFill/>
        </p:spPr>
        <p:txBody>
          <a:bodyPr wrap="square" rtlCol="0">
            <a:spAutoFit/>
          </a:bodyPr>
          <a:lstStyle/>
          <a:p>
            <a:pPr algn="ctr"/>
            <a:r>
              <a:rPr lang="zh-CN" altLang="en-US" sz="2200" b="1" dirty="0">
                <a:solidFill>
                  <a:srgbClr val="0070C0"/>
                </a:solidFill>
                <a:latin typeface="微软雅黑" panose="020B0503020204020204" pitchFamily="34" charset="-122"/>
                <a:ea typeface="微软雅黑" panose="020B0503020204020204" pitchFamily="34" charset="-122"/>
              </a:rPr>
              <a:t>安全监测</a:t>
            </a:r>
          </a:p>
        </p:txBody>
      </p:sp>
      <p:sp>
        <p:nvSpPr>
          <p:cNvPr id="120" name="矩形 119"/>
          <p:cNvSpPr/>
          <p:nvPr/>
        </p:nvSpPr>
        <p:spPr>
          <a:xfrm>
            <a:off x="5442770" y="4469825"/>
            <a:ext cx="12946267" cy="735614"/>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21" name="矩形 120"/>
          <p:cNvSpPr/>
          <p:nvPr/>
        </p:nvSpPr>
        <p:spPr>
          <a:xfrm>
            <a:off x="5590772" y="4597567"/>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实时监控</a:t>
            </a:r>
          </a:p>
        </p:txBody>
      </p:sp>
      <p:sp>
        <p:nvSpPr>
          <p:cNvPr id="122" name="矩形 121"/>
          <p:cNvSpPr/>
          <p:nvPr/>
        </p:nvSpPr>
        <p:spPr>
          <a:xfrm>
            <a:off x="7140217" y="4597567"/>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日志采集</a:t>
            </a:r>
          </a:p>
        </p:txBody>
      </p:sp>
      <p:sp>
        <p:nvSpPr>
          <p:cNvPr id="123" name="矩形 122"/>
          <p:cNvSpPr/>
          <p:nvPr/>
        </p:nvSpPr>
        <p:spPr>
          <a:xfrm>
            <a:off x="11900835" y="4597567"/>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安全预警</a:t>
            </a:r>
          </a:p>
        </p:txBody>
      </p:sp>
      <p:sp>
        <p:nvSpPr>
          <p:cNvPr id="124" name="矩形 123"/>
          <p:cNvSpPr/>
          <p:nvPr/>
        </p:nvSpPr>
        <p:spPr>
          <a:xfrm>
            <a:off x="13450280" y="4597567"/>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渗透测试</a:t>
            </a:r>
          </a:p>
        </p:txBody>
      </p:sp>
      <p:sp>
        <p:nvSpPr>
          <p:cNvPr id="125" name="矩形 124"/>
          <p:cNvSpPr/>
          <p:nvPr/>
        </p:nvSpPr>
        <p:spPr>
          <a:xfrm>
            <a:off x="8748734" y="4597567"/>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流量监测</a:t>
            </a:r>
          </a:p>
        </p:txBody>
      </p:sp>
      <p:sp>
        <p:nvSpPr>
          <p:cNvPr id="126" name="矩形 125"/>
          <p:cNvSpPr/>
          <p:nvPr/>
        </p:nvSpPr>
        <p:spPr>
          <a:xfrm>
            <a:off x="10298179" y="4597567"/>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恶意域名</a:t>
            </a:r>
          </a:p>
        </p:txBody>
      </p:sp>
      <p:sp>
        <p:nvSpPr>
          <p:cNvPr id="127" name="矩形 126"/>
          <p:cNvSpPr/>
          <p:nvPr/>
        </p:nvSpPr>
        <p:spPr>
          <a:xfrm>
            <a:off x="14988978" y="4594213"/>
            <a:ext cx="1439906" cy="43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漏洞验证</a:t>
            </a:r>
          </a:p>
        </p:txBody>
      </p:sp>
      <p:sp>
        <p:nvSpPr>
          <p:cNvPr id="128" name="矩形 127"/>
          <p:cNvSpPr/>
          <p:nvPr/>
        </p:nvSpPr>
        <p:spPr>
          <a:xfrm>
            <a:off x="16538423" y="4594213"/>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攻防演练</a:t>
            </a:r>
          </a:p>
        </p:txBody>
      </p:sp>
      <p:sp>
        <p:nvSpPr>
          <p:cNvPr id="129" name="矩形 128"/>
          <p:cNvSpPr/>
          <p:nvPr/>
        </p:nvSpPr>
        <p:spPr bwMode="auto">
          <a:xfrm>
            <a:off x="5295499" y="2295578"/>
            <a:ext cx="16776592" cy="1340988"/>
          </a:xfrm>
          <a:prstGeom prst="rect">
            <a:avLst/>
          </a:prstGeom>
          <a:solidFill>
            <a:schemeClr val="accent3">
              <a:lumMod val="85000"/>
            </a:schemeClr>
          </a:solidFill>
          <a:ln w="9525" cap="flat" cmpd="sng" algn="ctr">
            <a:noFill/>
            <a:prstDash val="solid"/>
            <a:round/>
            <a:headEnd type="none" w="med" len="med"/>
            <a:tailEnd type="triangle" w="med" len="med"/>
          </a:ln>
          <a:effectLst/>
        </p:spPr>
        <p:txBody>
          <a:bodyPr vert="horz" wrap="square" lIns="182868" tIns="182868" rIns="182868" bIns="91434" numCol="1" rtlCol="0" anchor="ctr" anchorCtr="0" compatLnSpc="1">
            <a:prstTxWarp prst="textNoShape">
              <a:avLst/>
            </a:prstTxWarp>
          </a:bodyPr>
          <a:lstStyle/>
          <a:p>
            <a:pPr algn="ctr" fontAlgn="base">
              <a:spcBef>
                <a:spcPct val="0"/>
              </a:spcBef>
              <a:spcAft>
                <a:spcPct val="0"/>
              </a:spcAft>
            </a:pPr>
            <a:endParaRPr lang="zh-CN" altLang="en-US" sz="2200" b="1" dirty="0">
              <a:solidFill>
                <a:srgbClr val="FFFFFF"/>
              </a:solidFill>
              <a:latin typeface="微软雅黑" panose="020B0503020204020204" pitchFamily="34" charset="-122"/>
              <a:ea typeface="微软雅黑" panose="020B0503020204020204" pitchFamily="34" charset="-122"/>
              <a:cs typeface="Arial" charset="0"/>
            </a:endParaRPr>
          </a:p>
        </p:txBody>
      </p:sp>
      <p:sp>
        <p:nvSpPr>
          <p:cNvPr id="130" name="TextBox 11"/>
          <p:cNvSpPr txBox="1"/>
          <p:nvPr/>
        </p:nvSpPr>
        <p:spPr>
          <a:xfrm>
            <a:off x="12422721" y="2363346"/>
            <a:ext cx="3428801" cy="430887"/>
          </a:xfrm>
          <a:prstGeom prst="rect">
            <a:avLst/>
          </a:prstGeom>
          <a:noFill/>
        </p:spPr>
        <p:txBody>
          <a:bodyPr wrap="square" rtlCol="0">
            <a:spAutoFit/>
          </a:bodyPr>
          <a:lstStyle/>
          <a:p>
            <a:pPr algn="ctr"/>
            <a:r>
              <a:rPr lang="zh-CN" altLang="en-US" sz="2200" b="1" dirty="0">
                <a:solidFill>
                  <a:srgbClr val="0070C0"/>
                </a:solidFill>
                <a:latin typeface="微软雅黑" panose="020B0503020204020204" pitchFamily="34" charset="-122"/>
                <a:ea typeface="微软雅黑" panose="020B0503020204020204" pitchFamily="34" charset="-122"/>
              </a:rPr>
              <a:t>统一服务接入层</a:t>
            </a:r>
          </a:p>
        </p:txBody>
      </p:sp>
      <p:sp>
        <p:nvSpPr>
          <p:cNvPr id="131" name="矩形 130"/>
          <p:cNvSpPr/>
          <p:nvPr/>
        </p:nvSpPr>
        <p:spPr>
          <a:xfrm>
            <a:off x="5395469" y="2885751"/>
            <a:ext cx="16494416" cy="647958"/>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32" name="矩形 131"/>
          <p:cNvSpPr/>
          <p:nvPr/>
        </p:nvSpPr>
        <p:spPr>
          <a:xfrm>
            <a:off x="6023917" y="2996499"/>
            <a:ext cx="2015869"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统一安全策略</a:t>
            </a:r>
          </a:p>
        </p:txBody>
      </p:sp>
      <p:sp>
        <p:nvSpPr>
          <p:cNvPr id="133" name="矩形 132"/>
          <p:cNvSpPr/>
          <p:nvPr/>
        </p:nvSpPr>
        <p:spPr>
          <a:xfrm>
            <a:off x="8651414" y="2996499"/>
            <a:ext cx="2015869"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统一身份认证</a:t>
            </a:r>
          </a:p>
        </p:txBody>
      </p:sp>
      <p:sp>
        <p:nvSpPr>
          <p:cNvPr id="134" name="矩形 133"/>
          <p:cNvSpPr/>
          <p:nvPr/>
        </p:nvSpPr>
        <p:spPr>
          <a:xfrm>
            <a:off x="16571811" y="2996499"/>
            <a:ext cx="2303850" cy="431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统一基础安全</a:t>
            </a:r>
          </a:p>
        </p:txBody>
      </p:sp>
      <p:sp>
        <p:nvSpPr>
          <p:cNvPr id="135" name="矩形 134"/>
          <p:cNvSpPr/>
          <p:nvPr/>
        </p:nvSpPr>
        <p:spPr>
          <a:xfrm>
            <a:off x="19416757" y="2996499"/>
            <a:ext cx="2015869" cy="43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统一安全监测</a:t>
            </a:r>
          </a:p>
        </p:txBody>
      </p:sp>
      <p:sp>
        <p:nvSpPr>
          <p:cNvPr id="136" name="矩形 135"/>
          <p:cNvSpPr/>
          <p:nvPr/>
        </p:nvSpPr>
        <p:spPr>
          <a:xfrm>
            <a:off x="11387540" y="2996499"/>
            <a:ext cx="2015869" cy="431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统一数据安全</a:t>
            </a:r>
          </a:p>
        </p:txBody>
      </p:sp>
      <p:sp>
        <p:nvSpPr>
          <p:cNvPr id="137" name="矩形 136"/>
          <p:cNvSpPr/>
          <p:nvPr/>
        </p:nvSpPr>
        <p:spPr>
          <a:xfrm>
            <a:off x="13979659" y="2996499"/>
            <a:ext cx="2015869" cy="43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统一应用安全</a:t>
            </a:r>
          </a:p>
        </p:txBody>
      </p:sp>
      <p:cxnSp>
        <p:nvCxnSpPr>
          <p:cNvPr id="140" name="直接连接符 139"/>
          <p:cNvCxnSpPr/>
          <p:nvPr/>
        </p:nvCxnSpPr>
        <p:spPr bwMode="auto">
          <a:xfrm>
            <a:off x="5295497" y="3660248"/>
            <a:ext cx="17087891" cy="0"/>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141" name="Down Arrow 81"/>
          <p:cNvSpPr/>
          <p:nvPr/>
        </p:nvSpPr>
        <p:spPr bwMode="auto">
          <a:xfrm rot="10800000" flipV="1">
            <a:off x="8978551" y="3456535"/>
            <a:ext cx="1439938" cy="725273"/>
          </a:xfrm>
          <a:prstGeom prst="downArrow">
            <a:avLst/>
          </a:prstGeom>
          <a:gradFill>
            <a:gsLst>
              <a:gs pos="0">
                <a:schemeClr val="bg2">
                  <a:lumMod val="50000"/>
                </a:schemeClr>
              </a:gs>
              <a:gs pos="50000">
                <a:srgbClr val="FFFFFF">
                  <a:lumMod val="65000"/>
                  <a:shade val="67500"/>
                  <a:satMod val="115000"/>
                </a:srgbClr>
              </a:gs>
              <a:gs pos="100000">
                <a:schemeClr val="accent4">
                  <a:lumMod val="60000"/>
                  <a:lumOff val="40000"/>
                </a:schemeClr>
              </a:gs>
            </a:gsLst>
            <a:lin ang="5400000" scaled="0"/>
          </a:gradFill>
          <a:ln w="9525" cap="flat" cmpd="sng" algn="ctr">
            <a:noFill/>
            <a:prstDash val="solid"/>
            <a:round/>
            <a:headEnd type="none" w="med" len="med"/>
            <a:tailEnd type="none" w="med" len="med"/>
          </a:ln>
          <a:effectLst/>
          <a:extLst/>
        </p:spPr>
        <p:txBody>
          <a:bodyPr/>
          <a:lstStyle/>
          <a:p>
            <a:pPr>
              <a:defRPr/>
            </a:pPr>
            <a:endParaRPr lang="zh-CN" altLang="en-US" sz="2800" b="1" kern="0">
              <a:solidFill>
                <a:srgbClr val="17347D"/>
              </a:solidFill>
              <a:latin typeface="微软雅黑" panose="020B0503020204020204" pitchFamily="34" charset="-122"/>
              <a:ea typeface="微软雅黑" panose="020B0503020204020204" pitchFamily="34" charset="-122"/>
            </a:endParaRPr>
          </a:p>
        </p:txBody>
      </p:sp>
      <p:sp>
        <p:nvSpPr>
          <p:cNvPr id="142" name="Down Arrow 81"/>
          <p:cNvSpPr/>
          <p:nvPr/>
        </p:nvSpPr>
        <p:spPr bwMode="auto">
          <a:xfrm rot="10800000" flipV="1">
            <a:off x="16875065" y="3444110"/>
            <a:ext cx="1439938" cy="725273"/>
          </a:xfrm>
          <a:prstGeom prst="downArrow">
            <a:avLst/>
          </a:prstGeom>
          <a:gradFill>
            <a:gsLst>
              <a:gs pos="0">
                <a:schemeClr val="bg2">
                  <a:lumMod val="50000"/>
                </a:schemeClr>
              </a:gs>
              <a:gs pos="50000">
                <a:srgbClr val="FFFFFF">
                  <a:lumMod val="65000"/>
                  <a:shade val="67500"/>
                  <a:satMod val="115000"/>
                </a:srgbClr>
              </a:gs>
              <a:gs pos="100000">
                <a:schemeClr val="accent4">
                  <a:lumMod val="60000"/>
                  <a:lumOff val="40000"/>
                </a:schemeClr>
              </a:gs>
            </a:gsLst>
            <a:lin ang="5400000" scaled="0"/>
          </a:gradFill>
          <a:ln w="9525" cap="flat" cmpd="sng" algn="ctr">
            <a:noFill/>
            <a:prstDash val="solid"/>
            <a:round/>
            <a:headEnd type="none" w="med" len="med"/>
            <a:tailEnd type="none" w="med" len="med"/>
          </a:ln>
          <a:effectLst/>
          <a:extLst/>
        </p:spPr>
        <p:txBody>
          <a:bodyPr/>
          <a:lstStyle/>
          <a:p>
            <a:pPr>
              <a:defRPr/>
            </a:pPr>
            <a:endParaRPr lang="zh-CN" altLang="en-US" sz="2800" b="1" kern="0">
              <a:solidFill>
                <a:srgbClr val="17347D"/>
              </a:solidFill>
              <a:latin typeface="微软雅黑" panose="020B0503020204020204" pitchFamily="34" charset="-122"/>
              <a:ea typeface="微软雅黑" panose="020B0503020204020204" pitchFamily="34" charset="-122"/>
            </a:endParaRPr>
          </a:p>
        </p:txBody>
      </p:sp>
      <p:sp>
        <p:nvSpPr>
          <p:cNvPr id="143" name="矩形 142"/>
          <p:cNvSpPr/>
          <p:nvPr/>
        </p:nvSpPr>
        <p:spPr>
          <a:xfrm>
            <a:off x="22418668" y="10023610"/>
            <a:ext cx="1233904" cy="583186"/>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已建设</a:t>
            </a:r>
          </a:p>
        </p:txBody>
      </p:sp>
      <p:sp>
        <p:nvSpPr>
          <p:cNvPr id="144" name="矩形 143"/>
          <p:cNvSpPr/>
          <p:nvPr/>
        </p:nvSpPr>
        <p:spPr>
          <a:xfrm>
            <a:off x="22449516" y="10872411"/>
            <a:ext cx="1233904" cy="58318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建设中</a:t>
            </a:r>
          </a:p>
        </p:txBody>
      </p:sp>
      <p:sp>
        <p:nvSpPr>
          <p:cNvPr id="145" name="矩形 144"/>
          <p:cNvSpPr/>
          <p:nvPr/>
        </p:nvSpPr>
        <p:spPr>
          <a:xfrm>
            <a:off x="22433885" y="11721211"/>
            <a:ext cx="1233904" cy="5831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待建设</a:t>
            </a:r>
          </a:p>
        </p:txBody>
      </p:sp>
      <p:sp>
        <p:nvSpPr>
          <p:cNvPr id="146" name="矩形 145"/>
          <p:cNvSpPr/>
          <p:nvPr/>
        </p:nvSpPr>
        <p:spPr>
          <a:xfrm>
            <a:off x="12187298" y="8392502"/>
            <a:ext cx="1439906" cy="43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异常检测</a:t>
            </a:r>
          </a:p>
        </p:txBody>
      </p:sp>
      <p:sp>
        <p:nvSpPr>
          <p:cNvPr id="147" name="矩形 146"/>
          <p:cNvSpPr/>
          <p:nvPr/>
        </p:nvSpPr>
        <p:spPr>
          <a:xfrm>
            <a:off x="12187298" y="6831658"/>
            <a:ext cx="1439906" cy="43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行为审计</a:t>
            </a:r>
          </a:p>
        </p:txBody>
      </p:sp>
      <p:sp>
        <p:nvSpPr>
          <p:cNvPr id="148" name="文本框 147"/>
          <p:cNvSpPr txBox="1"/>
          <p:nvPr/>
        </p:nvSpPr>
        <p:spPr>
          <a:xfrm>
            <a:off x="22519171" y="9275290"/>
            <a:ext cx="1094593" cy="430887"/>
          </a:xfrm>
          <a:prstGeom prst="rect">
            <a:avLst/>
          </a:prstGeom>
          <a:noFill/>
        </p:spPr>
        <p:txBody>
          <a:bodyPr wrap="square" rtlCol="0">
            <a:spAutoFit/>
          </a:bodyPr>
          <a:lstStyle/>
          <a:p>
            <a:r>
              <a:rPr lang="zh-CN" altLang="en-US" sz="2200" dirty="0">
                <a:solidFill>
                  <a:schemeClr val="bg1"/>
                </a:solidFill>
                <a:latin typeface="微软雅黑" panose="020B0503020204020204" pitchFamily="34" charset="-122"/>
                <a:ea typeface="微软雅黑" panose="020B0503020204020204" pitchFamily="34" charset="-122"/>
              </a:rPr>
              <a:t>图例</a:t>
            </a:r>
          </a:p>
        </p:txBody>
      </p:sp>
      <p:sp>
        <p:nvSpPr>
          <p:cNvPr id="149" name="矩形 148"/>
          <p:cNvSpPr/>
          <p:nvPr/>
        </p:nvSpPr>
        <p:spPr>
          <a:xfrm>
            <a:off x="5449295" y="7898342"/>
            <a:ext cx="1439906" cy="431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漏洞共享</a:t>
            </a:r>
          </a:p>
        </p:txBody>
      </p:sp>
      <p:sp>
        <p:nvSpPr>
          <p:cNvPr id="150" name="矩形 149"/>
          <p:cNvSpPr/>
          <p:nvPr/>
        </p:nvSpPr>
        <p:spPr>
          <a:xfrm>
            <a:off x="6985543" y="7914815"/>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漏洞管理</a:t>
            </a:r>
          </a:p>
        </p:txBody>
      </p:sp>
      <p:sp>
        <p:nvSpPr>
          <p:cNvPr id="151" name="矩形 150"/>
          <p:cNvSpPr/>
          <p:nvPr/>
        </p:nvSpPr>
        <p:spPr>
          <a:xfrm>
            <a:off x="13676151" y="7914815"/>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告警监测</a:t>
            </a:r>
          </a:p>
        </p:txBody>
      </p:sp>
      <p:sp>
        <p:nvSpPr>
          <p:cNvPr id="152" name="矩形 151"/>
          <p:cNvSpPr/>
          <p:nvPr/>
        </p:nvSpPr>
        <p:spPr>
          <a:xfrm>
            <a:off x="10338283" y="7880791"/>
            <a:ext cx="1439906" cy="431972"/>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安全组织</a:t>
            </a:r>
          </a:p>
        </p:txBody>
      </p:sp>
      <p:sp>
        <p:nvSpPr>
          <p:cNvPr id="153" name="矩形 152"/>
          <p:cNvSpPr/>
          <p:nvPr/>
        </p:nvSpPr>
        <p:spPr>
          <a:xfrm>
            <a:off x="12187298" y="7915969"/>
            <a:ext cx="1439906" cy="440831"/>
          </a:xfrm>
          <a:prstGeom prst="rect">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模式匹配</a:t>
            </a:r>
          </a:p>
        </p:txBody>
      </p:sp>
      <p:sp>
        <p:nvSpPr>
          <p:cNvPr id="154" name="矩形 153"/>
          <p:cNvSpPr/>
          <p:nvPr/>
        </p:nvSpPr>
        <p:spPr bwMode="auto">
          <a:xfrm>
            <a:off x="1634242" y="2453731"/>
            <a:ext cx="3341366" cy="9980002"/>
          </a:xfrm>
          <a:prstGeom prst="rect">
            <a:avLst/>
          </a:prstGeom>
          <a:noFill/>
          <a:ln w="9525" cap="flat" cmpd="sng" algn="ctr">
            <a:noFill/>
            <a:prstDash val="solid"/>
            <a:round/>
            <a:headEnd type="none" w="med" len="med"/>
            <a:tailEnd type="none" w="med" len="med"/>
          </a:ln>
          <a:effectLs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sz="3200">
              <a:latin typeface="Arial" panose="020B0604020202020204" pitchFamily="34" charset="0"/>
              <a:ea typeface="宋体" panose="02010600030101010101" pitchFamily="2" charset="-122"/>
            </a:endParaRPr>
          </a:p>
        </p:txBody>
      </p:sp>
      <p:sp>
        <p:nvSpPr>
          <p:cNvPr id="155" name="Down Arrow 81"/>
          <p:cNvSpPr/>
          <p:nvPr/>
        </p:nvSpPr>
        <p:spPr bwMode="auto">
          <a:xfrm rot="5400000" flipV="1">
            <a:off x="4348221" y="5148293"/>
            <a:ext cx="1439938" cy="725273"/>
          </a:xfrm>
          <a:prstGeom prst="downArrow">
            <a:avLst/>
          </a:prstGeom>
          <a:gradFill>
            <a:gsLst>
              <a:gs pos="0">
                <a:schemeClr val="bg2">
                  <a:lumMod val="50000"/>
                </a:schemeClr>
              </a:gs>
              <a:gs pos="50000">
                <a:srgbClr val="FFFFFF">
                  <a:lumMod val="65000"/>
                  <a:shade val="67500"/>
                  <a:satMod val="115000"/>
                </a:srgbClr>
              </a:gs>
              <a:gs pos="100000">
                <a:schemeClr val="accent4">
                  <a:lumMod val="60000"/>
                  <a:lumOff val="40000"/>
                </a:schemeClr>
              </a:gs>
            </a:gsLst>
            <a:lin ang="5400000" scaled="0"/>
          </a:gradFill>
          <a:ln w="9525" cap="flat" cmpd="sng" algn="ctr">
            <a:noFill/>
            <a:prstDash val="solid"/>
            <a:round/>
            <a:headEnd type="none" w="med" len="med"/>
            <a:tailEnd type="none" w="med" len="med"/>
          </a:ln>
          <a:effectLst/>
          <a:extLst/>
        </p:spPr>
        <p:txBody>
          <a:bodyPr/>
          <a:lstStyle/>
          <a:p>
            <a:pPr>
              <a:defRPr/>
            </a:pPr>
            <a:endParaRPr lang="zh-CN" altLang="en-US" sz="7200" b="1" kern="0">
              <a:solidFill>
                <a:srgbClr val="17347D"/>
              </a:solidFill>
              <a:latin typeface="微软雅黑" panose="020B0503020204020204" pitchFamily="34" charset="-122"/>
              <a:ea typeface="微软雅黑" panose="020B0503020204020204" pitchFamily="34" charset="-122"/>
            </a:endParaRPr>
          </a:p>
        </p:txBody>
      </p:sp>
      <p:sp>
        <p:nvSpPr>
          <p:cNvPr id="156" name="Down Arrow 81"/>
          <p:cNvSpPr/>
          <p:nvPr/>
        </p:nvSpPr>
        <p:spPr bwMode="auto">
          <a:xfrm rot="5400000" flipV="1">
            <a:off x="4348221" y="8714853"/>
            <a:ext cx="1439938" cy="725273"/>
          </a:xfrm>
          <a:prstGeom prst="downArrow">
            <a:avLst/>
          </a:prstGeom>
          <a:gradFill>
            <a:gsLst>
              <a:gs pos="0">
                <a:schemeClr val="bg2">
                  <a:lumMod val="50000"/>
                </a:schemeClr>
              </a:gs>
              <a:gs pos="50000">
                <a:srgbClr val="FFFFFF">
                  <a:lumMod val="65000"/>
                  <a:shade val="67500"/>
                  <a:satMod val="115000"/>
                </a:srgbClr>
              </a:gs>
              <a:gs pos="100000">
                <a:schemeClr val="accent4">
                  <a:lumMod val="60000"/>
                  <a:lumOff val="40000"/>
                </a:schemeClr>
              </a:gs>
            </a:gsLst>
            <a:lin ang="5400000" scaled="0"/>
          </a:gradFill>
          <a:ln w="9525" cap="flat" cmpd="sng" algn="ctr">
            <a:noFill/>
            <a:prstDash val="solid"/>
            <a:round/>
            <a:headEnd type="none" w="med" len="med"/>
            <a:tailEnd type="none" w="med" len="med"/>
          </a:ln>
          <a:effectLst/>
          <a:extLst/>
        </p:spPr>
        <p:txBody>
          <a:bodyPr/>
          <a:lstStyle/>
          <a:p>
            <a:pPr>
              <a:defRPr/>
            </a:pPr>
            <a:endParaRPr lang="zh-CN" altLang="en-US" sz="7200" b="1" kern="0">
              <a:solidFill>
                <a:srgbClr val="17347D"/>
              </a:solidFill>
              <a:latin typeface="微软雅黑" panose="020B0503020204020204" pitchFamily="34" charset="-122"/>
              <a:ea typeface="微软雅黑" panose="020B0503020204020204" pitchFamily="34" charset="-122"/>
            </a:endParaRPr>
          </a:p>
        </p:txBody>
      </p:sp>
      <p:sp>
        <p:nvSpPr>
          <p:cNvPr id="157" name="文本框 156"/>
          <p:cNvSpPr txBox="1"/>
          <p:nvPr/>
        </p:nvSpPr>
        <p:spPr>
          <a:xfrm>
            <a:off x="1660081" y="5104917"/>
            <a:ext cx="848091" cy="4031873"/>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信息安全总体策略</a:t>
            </a:r>
          </a:p>
        </p:txBody>
      </p:sp>
      <p:sp>
        <p:nvSpPr>
          <p:cNvPr id="158" name="圆角矩形 157"/>
          <p:cNvSpPr/>
          <p:nvPr/>
        </p:nvSpPr>
        <p:spPr bwMode="auto">
          <a:xfrm>
            <a:off x="2603716" y="3212257"/>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安全组织</a:t>
            </a:r>
          </a:p>
        </p:txBody>
      </p:sp>
      <p:sp>
        <p:nvSpPr>
          <p:cNvPr id="159" name="圆角矩形 158"/>
          <p:cNvSpPr/>
          <p:nvPr/>
        </p:nvSpPr>
        <p:spPr bwMode="auto">
          <a:xfrm>
            <a:off x="2603716" y="4135538"/>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安全制度</a:t>
            </a:r>
          </a:p>
        </p:txBody>
      </p:sp>
      <p:sp>
        <p:nvSpPr>
          <p:cNvPr id="160" name="圆角矩形 159"/>
          <p:cNvSpPr/>
          <p:nvPr/>
        </p:nvSpPr>
        <p:spPr bwMode="auto">
          <a:xfrm>
            <a:off x="2603716" y="5063418"/>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资产管理</a:t>
            </a:r>
          </a:p>
        </p:txBody>
      </p:sp>
      <p:sp>
        <p:nvSpPr>
          <p:cNvPr id="161" name="圆角矩形 160"/>
          <p:cNvSpPr/>
          <p:nvPr/>
        </p:nvSpPr>
        <p:spPr bwMode="auto">
          <a:xfrm>
            <a:off x="2603716" y="5976865"/>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人员安全</a:t>
            </a:r>
          </a:p>
        </p:txBody>
      </p:sp>
      <p:sp>
        <p:nvSpPr>
          <p:cNvPr id="162" name="圆角矩形 161"/>
          <p:cNvSpPr/>
          <p:nvPr/>
        </p:nvSpPr>
        <p:spPr bwMode="auto">
          <a:xfrm>
            <a:off x="2603716" y="6945835"/>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环境安全</a:t>
            </a:r>
          </a:p>
        </p:txBody>
      </p:sp>
      <p:sp>
        <p:nvSpPr>
          <p:cNvPr id="163" name="圆角矩形 162"/>
          <p:cNvSpPr/>
          <p:nvPr/>
        </p:nvSpPr>
        <p:spPr bwMode="auto">
          <a:xfrm>
            <a:off x="2603716" y="7886728"/>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应用安全</a:t>
            </a:r>
          </a:p>
        </p:txBody>
      </p:sp>
      <p:sp>
        <p:nvSpPr>
          <p:cNvPr id="164" name="圆角矩形 163"/>
          <p:cNvSpPr/>
          <p:nvPr/>
        </p:nvSpPr>
        <p:spPr bwMode="auto">
          <a:xfrm>
            <a:off x="2603716" y="8796619"/>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访问控制</a:t>
            </a:r>
          </a:p>
        </p:txBody>
      </p:sp>
      <p:sp>
        <p:nvSpPr>
          <p:cNvPr id="165" name="圆角矩形 164"/>
          <p:cNvSpPr/>
          <p:nvPr/>
        </p:nvSpPr>
        <p:spPr bwMode="auto">
          <a:xfrm>
            <a:off x="2603716" y="9649363"/>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事件管理</a:t>
            </a:r>
          </a:p>
        </p:txBody>
      </p:sp>
      <p:sp>
        <p:nvSpPr>
          <p:cNvPr id="166" name="圆角矩形 165"/>
          <p:cNvSpPr/>
          <p:nvPr/>
        </p:nvSpPr>
        <p:spPr bwMode="auto">
          <a:xfrm>
            <a:off x="2603716" y="10541229"/>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业务连续性</a:t>
            </a:r>
          </a:p>
        </p:txBody>
      </p:sp>
      <p:sp>
        <p:nvSpPr>
          <p:cNvPr id="167" name="圆角矩形 166"/>
          <p:cNvSpPr/>
          <p:nvPr/>
        </p:nvSpPr>
        <p:spPr bwMode="auto">
          <a:xfrm>
            <a:off x="2603716" y="11442341"/>
            <a:ext cx="2087864" cy="486026"/>
          </a:xfrm>
          <a:prstGeom prst="roundRect">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182868" tIns="91434" rIns="182868" bIns="91434" numCol="1" rtlCol="0" anchor="ctr" anchorCtr="0" compatLnSpc="1">
            <a:prstTxWarp prst="textNoShape">
              <a:avLst/>
            </a:prstTxWarp>
          </a:bodyPr>
          <a:lstStyle/>
          <a:p>
            <a:pPr algn="ct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rPr>
              <a:t>合规性</a:t>
            </a:r>
          </a:p>
        </p:txBody>
      </p:sp>
    </p:spTree>
    <p:extLst>
      <p:ext uri="{BB962C8B-B14F-4D97-AF65-F5344CB8AC3E}">
        <p14:creationId xmlns:p14="http://schemas.microsoft.com/office/powerpoint/2010/main" val="136229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1—</a:t>
            </a:r>
            <a:r>
              <a:rPr lang="zh-CN" altLang="en-US" sz="5400" b="1" spc="400" dirty="0">
                <a:solidFill>
                  <a:schemeClr val="bg1"/>
                </a:solidFill>
                <a:latin typeface="微软雅黑" pitchFamily="34" charset="-122"/>
                <a:ea typeface="微软雅黑" pitchFamily="34" charset="-122"/>
              </a:rPr>
              <a:t>统一身份认证服务实施路径</a:t>
            </a:r>
          </a:p>
        </p:txBody>
      </p:sp>
      <p:sp>
        <p:nvSpPr>
          <p:cNvPr id="8" name="矩形 7"/>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2.3</a:t>
            </a:r>
            <a:endParaRPr lang="zh-CN" altLang="en-US" sz="4400" b="1" kern="0" dirty="0">
              <a:solidFill>
                <a:srgbClr val="F9F9F9"/>
              </a:solidFill>
              <a:latin typeface="微软雅黑" pitchFamily="34" charset="-122"/>
              <a:ea typeface="微软雅黑" pitchFamily="34" charset="-122"/>
            </a:endParaRPr>
          </a:p>
        </p:txBody>
      </p:sp>
      <p:grpSp>
        <p:nvGrpSpPr>
          <p:cNvPr id="4" name="组 3"/>
          <p:cNvGrpSpPr/>
          <p:nvPr/>
        </p:nvGrpSpPr>
        <p:grpSpPr>
          <a:xfrm>
            <a:off x="1639815" y="2028487"/>
            <a:ext cx="20418499" cy="10397104"/>
            <a:chOff x="1250010" y="1628641"/>
            <a:chExt cx="21984625" cy="11044304"/>
          </a:xfrm>
        </p:grpSpPr>
        <p:sp>
          <p:nvSpPr>
            <p:cNvPr id="80" name="矩形 79"/>
            <p:cNvSpPr/>
            <p:nvPr/>
          </p:nvSpPr>
          <p:spPr>
            <a:xfrm>
              <a:off x="1250010" y="3097832"/>
              <a:ext cx="12845766" cy="1584451"/>
            </a:xfrm>
            <a:prstGeom prst="rect">
              <a:avLst/>
            </a:prstGeom>
            <a:noFill/>
            <a:ln w="12700" cap="flat" cmpd="sng" algn="ctr">
              <a:solidFill>
                <a:srgbClr val="4472C4">
                  <a:shade val="50000"/>
                </a:srgbClr>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81" name="矩形 80"/>
            <p:cNvSpPr/>
            <p:nvPr/>
          </p:nvSpPr>
          <p:spPr>
            <a:xfrm>
              <a:off x="1407718" y="5241719"/>
              <a:ext cx="1168326" cy="7337188"/>
            </a:xfrm>
            <a:prstGeom prst="rect">
              <a:avLst/>
            </a:prstGeom>
            <a:solidFill>
              <a:srgbClr val="ED7D31"/>
            </a:solidFill>
            <a:ln w="12700" cap="flat" cmpd="sng" algn="ctr">
              <a:noFill/>
              <a:prstDash val="solid"/>
              <a:miter lim="800000"/>
            </a:ln>
            <a:effectLst/>
          </p:spPr>
          <p:txBody>
            <a:bodyPr rtlCol="0" anchor="ctr"/>
            <a:lstStyle/>
            <a:p>
              <a:pPr algn="ctr">
                <a:defRPr/>
              </a:pPr>
              <a:r>
                <a:rPr lang="zh-CN" altLang="en-US" kern="0" dirty="0">
                  <a:solidFill>
                    <a:prstClr val="white"/>
                  </a:solidFill>
                  <a:latin typeface="微软雅黑" panose="020B0503020204020204" pitchFamily="34" charset="-122"/>
                  <a:ea typeface="微软雅黑" panose="020B0503020204020204" pitchFamily="34" charset="-122"/>
                </a:rPr>
                <a:t>统一安全管理策略</a:t>
              </a:r>
              <a:endParaRPr lang="en-US" altLang="zh-CN" kern="0" dirty="0">
                <a:solidFill>
                  <a:prstClr val="white"/>
                </a:solidFill>
                <a:latin typeface="微软雅黑" panose="020B0503020204020204" pitchFamily="34" charset="-122"/>
                <a:ea typeface="微软雅黑" panose="020B0503020204020204" pitchFamily="34" charset="-122"/>
              </a:endParaRPr>
            </a:p>
          </p:txBody>
        </p:sp>
        <p:sp>
          <p:nvSpPr>
            <p:cNvPr id="82" name="矩形 81"/>
            <p:cNvSpPr/>
            <p:nvPr/>
          </p:nvSpPr>
          <p:spPr>
            <a:xfrm>
              <a:off x="2943187" y="5241719"/>
              <a:ext cx="18462766" cy="5262543"/>
            </a:xfrm>
            <a:prstGeom prst="rect">
              <a:avLst/>
            </a:prstGeom>
            <a:noFill/>
            <a:ln w="12700" cap="flat" cmpd="sng" algn="ctr">
              <a:solidFill>
                <a:schemeClr val="accent1"/>
              </a:solidFill>
              <a:prstDash val="dash"/>
              <a:miter lim="800000"/>
            </a:ln>
            <a:effectLst/>
          </p:spPr>
          <p:txBody>
            <a:bodyPr rtlCol="0" anchor="t"/>
            <a:lstStyle/>
            <a:p>
              <a:pPr algn="ctr">
                <a:defRPr/>
              </a:pPr>
              <a:r>
                <a:rPr lang="zh-CN" altLang="en-US" kern="0" dirty="0">
                  <a:solidFill>
                    <a:prstClr val="white"/>
                  </a:solidFill>
                  <a:latin typeface="微软雅黑" panose="020B0503020204020204" pitchFamily="34" charset="-122"/>
                  <a:ea typeface="微软雅黑" panose="020B0503020204020204" pitchFamily="34" charset="-122"/>
                </a:rPr>
                <a:t>统一身份认证服务</a:t>
              </a:r>
              <a:endParaRPr lang="en-US" altLang="zh-CN" kern="0" dirty="0">
                <a:solidFill>
                  <a:prstClr val="white"/>
                </a:solidFill>
                <a:latin typeface="微软雅黑" panose="020B0503020204020204" pitchFamily="34" charset="-122"/>
                <a:ea typeface="微软雅黑" panose="020B0503020204020204" pitchFamily="34" charset="-122"/>
              </a:endParaRPr>
            </a:p>
          </p:txBody>
        </p:sp>
        <p:sp>
          <p:nvSpPr>
            <p:cNvPr id="83" name="矩形 82"/>
            <p:cNvSpPr/>
            <p:nvPr/>
          </p:nvSpPr>
          <p:spPr>
            <a:xfrm>
              <a:off x="21773098" y="5241719"/>
              <a:ext cx="1168326" cy="7337188"/>
            </a:xfrm>
            <a:prstGeom prst="rect">
              <a:avLst/>
            </a:prstGeom>
            <a:solidFill>
              <a:srgbClr val="ED7D31"/>
            </a:solidFill>
            <a:ln w="12700" cap="flat" cmpd="sng" algn="ctr">
              <a:noFill/>
              <a:prstDash val="solid"/>
              <a:miter lim="800000"/>
            </a:ln>
            <a:effectLst/>
          </p:spPr>
          <p:txBody>
            <a:bodyPr rtlCol="0" anchor="ctr"/>
            <a:lstStyle/>
            <a:p>
              <a:pPr algn="ctr">
                <a:defRPr/>
              </a:pPr>
              <a:r>
                <a:rPr lang="zh-CN" altLang="en-US" kern="0" dirty="0">
                  <a:solidFill>
                    <a:prstClr val="white"/>
                  </a:solidFill>
                  <a:latin typeface="微软雅黑" panose="020B0503020204020204" pitchFamily="34" charset="-122"/>
                  <a:ea typeface="微软雅黑" panose="020B0503020204020204" pitchFamily="34" charset="-122"/>
                </a:rPr>
                <a:t>统一安全产品运营</a:t>
              </a:r>
              <a:endParaRPr lang="en-US" altLang="zh-CN" kern="0" dirty="0">
                <a:solidFill>
                  <a:prstClr val="white"/>
                </a:solidFill>
                <a:latin typeface="微软雅黑" panose="020B0503020204020204" pitchFamily="34" charset="-122"/>
                <a:ea typeface="微软雅黑" panose="020B0503020204020204" pitchFamily="34" charset="-122"/>
              </a:endParaRPr>
            </a:p>
          </p:txBody>
        </p:sp>
        <p:sp>
          <p:nvSpPr>
            <p:cNvPr id="84" name="矩形 83"/>
            <p:cNvSpPr/>
            <p:nvPr/>
          </p:nvSpPr>
          <p:spPr>
            <a:xfrm>
              <a:off x="2943187" y="10708770"/>
              <a:ext cx="18462766" cy="1870138"/>
            </a:xfrm>
            <a:prstGeom prst="rect">
              <a:avLst/>
            </a:prstGeom>
            <a:noFill/>
            <a:ln w="12700" cap="flat" cmpd="sng" algn="ctr">
              <a:solidFill>
                <a:schemeClr val="accent1"/>
              </a:solidFill>
              <a:prstDash val="dash"/>
              <a:miter lim="800000"/>
            </a:ln>
            <a:effectLst/>
          </p:spPr>
          <p:txBody>
            <a:bodyPr rtlCol="0" anchor="t"/>
            <a:lstStyle/>
            <a:p>
              <a:pPr algn="ctr">
                <a:defRPr/>
              </a:pPr>
              <a:r>
                <a:rPr lang="zh-CN" altLang="en-US" kern="0">
                  <a:solidFill>
                    <a:prstClr val="white"/>
                  </a:solidFill>
                  <a:latin typeface="微软雅黑" panose="020B0503020204020204" pitchFamily="34" charset="-122"/>
                  <a:ea typeface="微软雅黑" panose="020B0503020204020204" pitchFamily="34" charset="-122"/>
                </a:rPr>
                <a:t>安全</a:t>
              </a:r>
              <a:r>
                <a:rPr lang="zh-CN" altLang="en-US" kern="0" dirty="0">
                  <a:solidFill>
                    <a:prstClr val="white"/>
                  </a:solidFill>
                  <a:latin typeface="微软雅黑" panose="020B0503020204020204" pitchFamily="34" charset="-122"/>
                  <a:ea typeface="微软雅黑" panose="020B0503020204020204" pitchFamily="34" charset="-122"/>
                </a:rPr>
                <a:t>基础设施</a:t>
              </a:r>
            </a:p>
          </p:txBody>
        </p:sp>
        <p:sp>
          <p:nvSpPr>
            <p:cNvPr id="85" name="矩形 84"/>
            <p:cNvSpPr/>
            <p:nvPr/>
          </p:nvSpPr>
          <p:spPr>
            <a:xfrm>
              <a:off x="1262081" y="5073770"/>
              <a:ext cx="21972553" cy="7599175"/>
            </a:xfrm>
            <a:prstGeom prst="rect">
              <a:avLst/>
            </a:prstGeom>
            <a:noFill/>
            <a:ln w="12700" cap="flat" cmpd="sng" algn="ctr">
              <a:solidFill>
                <a:srgbClr val="4472C4">
                  <a:shade val="50000"/>
                </a:srgbClr>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86" name="矩形 85"/>
            <p:cNvSpPr/>
            <p:nvPr/>
          </p:nvSpPr>
          <p:spPr>
            <a:xfrm>
              <a:off x="1617754" y="3359315"/>
              <a:ext cx="2303244" cy="1122585"/>
            </a:xfrm>
            <a:prstGeom prst="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直销银行</a:t>
              </a:r>
            </a:p>
          </p:txBody>
        </p:sp>
        <p:sp>
          <p:nvSpPr>
            <p:cNvPr id="87" name="矩形 86"/>
            <p:cNvSpPr/>
            <p:nvPr/>
          </p:nvSpPr>
          <p:spPr>
            <a:xfrm>
              <a:off x="4085300" y="3359307"/>
              <a:ext cx="2303244" cy="1122585"/>
            </a:xfrm>
            <a:prstGeom prst="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手机银行</a:t>
              </a:r>
            </a:p>
          </p:txBody>
        </p:sp>
        <p:sp>
          <p:nvSpPr>
            <p:cNvPr id="88" name="矩形 87"/>
            <p:cNvSpPr/>
            <p:nvPr/>
          </p:nvSpPr>
          <p:spPr>
            <a:xfrm>
              <a:off x="6552845" y="3359307"/>
              <a:ext cx="2303244" cy="1122585"/>
            </a:xfrm>
            <a:prstGeom prst="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网上银行</a:t>
              </a:r>
            </a:p>
          </p:txBody>
        </p:sp>
        <p:sp>
          <p:nvSpPr>
            <p:cNvPr id="89" name="矩形 88"/>
            <p:cNvSpPr/>
            <p:nvPr/>
          </p:nvSpPr>
          <p:spPr>
            <a:xfrm>
              <a:off x="9020390" y="3353347"/>
              <a:ext cx="2303244" cy="1122585"/>
            </a:xfrm>
            <a:prstGeom prst="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柜面厅堂</a:t>
              </a:r>
            </a:p>
          </p:txBody>
        </p:sp>
        <p:sp>
          <p:nvSpPr>
            <p:cNvPr id="90" name="矩形 89"/>
            <p:cNvSpPr/>
            <p:nvPr/>
          </p:nvSpPr>
          <p:spPr>
            <a:xfrm>
              <a:off x="11487936" y="3353347"/>
              <a:ext cx="2303244" cy="1122585"/>
            </a:xfrm>
            <a:prstGeom prst="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第三方</a:t>
              </a:r>
              <a:endParaRPr lang="en-US" altLang="zh-CN" sz="2800" kern="0"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互联网平台</a:t>
              </a:r>
            </a:p>
          </p:txBody>
        </p:sp>
        <p:sp>
          <p:nvSpPr>
            <p:cNvPr id="91" name="椭圆 90"/>
            <p:cNvSpPr/>
            <p:nvPr/>
          </p:nvSpPr>
          <p:spPr>
            <a:xfrm>
              <a:off x="5752880" y="1628641"/>
              <a:ext cx="3944263" cy="1096301"/>
            </a:xfrm>
            <a:prstGeom prst="ellipse">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kern="0" dirty="0">
                  <a:solidFill>
                    <a:prstClr val="white"/>
                  </a:solidFill>
                  <a:latin typeface="微软雅黑" panose="020B0503020204020204" pitchFamily="34" charset="-122"/>
                  <a:ea typeface="微软雅黑" panose="020B0503020204020204" pitchFamily="34" charset="-122"/>
                </a:rPr>
                <a:t>客户</a:t>
              </a:r>
            </a:p>
          </p:txBody>
        </p:sp>
        <p:sp>
          <p:nvSpPr>
            <p:cNvPr id="92" name="矩形 91"/>
            <p:cNvSpPr/>
            <p:nvPr/>
          </p:nvSpPr>
          <p:spPr>
            <a:xfrm>
              <a:off x="14961953" y="3353347"/>
              <a:ext cx="2303244" cy="1122585"/>
            </a:xfrm>
            <a:prstGeom prst="rect">
              <a:avLst/>
            </a:prstGeom>
            <a:solidFill>
              <a:srgbClr val="70AD47"/>
            </a:solidFill>
            <a:ln w="19050" cap="flat" cmpd="sng" algn="ctr">
              <a:no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生产运维</a:t>
              </a:r>
            </a:p>
          </p:txBody>
        </p:sp>
        <p:sp>
          <p:nvSpPr>
            <p:cNvPr id="93" name="矩形 92"/>
            <p:cNvSpPr/>
            <p:nvPr/>
          </p:nvSpPr>
          <p:spPr>
            <a:xfrm>
              <a:off x="17688388" y="3353347"/>
              <a:ext cx="2303244" cy="1122585"/>
            </a:xfrm>
            <a:prstGeom prst="rect">
              <a:avLst/>
            </a:prstGeom>
            <a:solidFill>
              <a:srgbClr val="70AD47"/>
            </a:solidFill>
            <a:ln w="19050" cap="flat" cmpd="sng" algn="ctr">
              <a:no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业务运营</a:t>
              </a:r>
            </a:p>
          </p:txBody>
        </p:sp>
        <p:sp>
          <p:nvSpPr>
            <p:cNvPr id="94" name="椭圆 93"/>
            <p:cNvSpPr/>
            <p:nvPr/>
          </p:nvSpPr>
          <p:spPr>
            <a:xfrm>
              <a:off x="16870124" y="1651347"/>
              <a:ext cx="3944263" cy="1096301"/>
            </a:xfrm>
            <a:prstGeom prst="ellipse">
              <a:avLst/>
            </a:prstGeom>
            <a:solidFill>
              <a:srgbClr val="70AD47"/>
            </a:solidFill>
            <a:ln w="19050" cap="flat" cmpd="sng" algn="ctr">
              <a:noFill/>
              <a:prstDash val="solid"/>
              <a:miter lim="800000"/>
            </a:ln>
            <a:effectLst/>
          </p:spPr>
          <p:txBody>
            <a:bodyPr rtlCol="0" anchor="ctr"/>
            <a:lstStyle/>
            <a:p>
              <a:pPr algn="ctr">
                <a:defRPr/>
              </a:pPr>
              <a:r>
                <a:rPr lang="zh-CN" altLang="en-US" kern="0" dirty="0">
                  <a:solidFill>
                    <a:prstClr val="white"/>
                  </a:solidFill>
                  <a:latin typeface="微软雅黑" panose="020B0503020204020204" pitchFamily="34" charset="-122"/>
                  <a:ea typeface="微软雅黑" panose="020B0503020204020204" pitchFamily="34" charset="-122"/>
                </a:rPr>
                <a:t>用户</a:t>
              </a:r>
            </a:p>
          </p:txBody>
        </p:sp>
        <p:sp>
          <p:nvSpPr>
            <p:cNvPr id="95" name="矩形 94"/>
            <p:cNvSpPr/>
            <p:nvPr/>
          </p:nvSpPr>
          <p:spPr>
            <a:xfrm>
              <a:off x="14623022" y="3097832"/>
              <a:ext cx="8611613" cy="1584451"/>
            </a:xfrm>
            <a:prstGeom prst="rect">
              <a:avLst/>
            </a:prstGeom>
            <a:noFill/>
            <a:ln w="12700" cap="flat" cmpd="sng" algn="ctr">
              <a:solidFill>
                <a:srgbClr val="4472C4">
                  <a:shade val="50000"/>
                </a:srgbClr>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96" name="圆角矩形 95"/>
            <p:cNvSpPr/>
            <p:nvPr/>
          </p:nvSpPr>
          <p:spPr>
            <a:xfrm>
              <a:off x="3395261" y="6287502"/>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口令认证 </a:t>
              </a:r>
            </a:p>
          </p:txBody>
        </p:sp>
        <p:sp>
          <p:nvSpPr>
            <p:cNvPr id="97" name="圆角矩形 96"/>
            <p:cNvSpPr/>
            <p:nvPr/>
          </p:nvSpPr>
          <p:spPr>
            <a:xfrm>
              <a:off x="3395261" y="7316365"/>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知识问答</a:t>
              </a:r>
            </a:p>
          </p:txBody>
        </p:sp>
        <p:sp>
          <p:nvSpPr>
            <p:cNvPr id="98" name="圆角矩形 97"/>
            <p:cNvSpPr/>
            <p:nvPr/>
          </p:nvSpPr>
          <p:spPr>
            <a:xfrm>
              <a:off x="6131553" y="6290290"/>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动态令牌</a:t>
              </a:r>
            </a:p>
          </p:txBody>
        </p:sp>
        <p:sp>
          <p:nvSpPr>
            <p:cNvPr id="99" name="圆角矩形 98"/>
            <p:cNvSpPr/>
            <p:nvPr/>
          </p:nvSpPr>
          <p:spPr>
            <a:xfrm>
              <a:off x="6131553" y="7319153"/>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en-US" altLang="zh-CN" sz="2800" kern="0">
                  <a:solidFill>
                    <a:prstClr val="white"/>
                  </a:solidFill>
                  <a:latin typeface="微软雅黑" panose="020B0503020204020204" pitchFamily="34" charset="-122"/>
                  <a:ea typeface="微软雅黑" panose="020B0503020204020204" pitchFamily="34" charset="-122"/>
                </a:rPr>
                <a:t>IC</a:t>
              </a:r>
              <a:r>
                <a:rPr lang="zh-CN" altLang="en-US" sz="2800" kern="0" dirty="0">
                  <a:solidFill>
                    <a:prstClr val="white"/>
                  </a:solidFill>
                  <a:latin typeface="微软雅黑" panose="020B0503020204020204" pitchFamily="34" charset="-122"/>
                  <a:ea typeface="微软雅黑" panose="020B0503020204020204" pitchFamily="34" charset="-122"/>
                </a:rPr>
                <a:t>卡</a:t>
              </a:r>
            </a:p>
          </p:txBody>
        </p:sp>
        <p:sp>
          <p:nvSpPr>
            <p:cNvPr id="100" name="圆角矩形 99"/>
            <p:cNvSpPr/>
            <p:nvPr/>
          </p:nvSpPr>
          <p:spPr>
            <a:xfrm>
              <a:off x="6131553" y="8348016"/>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en-US" altLang="zh-CN" sz="2800" kern="0" dirty="0">
                  <a:solidFill>
                    <a:prstClr val="white"/>
                  </a:solidFill>
                  <a:latin typeface="微软雅黑" panose="020B0503020204020204" pitchFamily="34" charset="-122"/>
                  <a:ea typeface="微软雅黑" panose="020B0503020204020204" pitchFamily="34" charset="-122"/>
                </a:rPr>
                <a:t>USB-KEY</a:t>
              </a:r>
              <a:endParaRPr lang="zh-CN" altLang="en-US" sz="2800" kern="0" dirty="0">
                <a:solidFill>
                  <a:prstClr val="white"/>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8867845" y="6287502"/>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人脸识别</a:t>
              </a:r>
            </a:p>
          </p:txBody>
        </p:sp>
        <p:sp>
          <p:nvSpPr>
            <p:cNvPr id="102" name="圆角矩形 101"/>
            <p:cNvSpPr/>
            <p:nvPr/>
          </p:nvSpPr>
          <p:spPr>
            <a:xfrm>
              <a:off x="8867735" y="7316365"/>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指纹识别</a:t>
              </a:r>
            </a:p>
          </p:txBody>
        </p:sp>
        <p:sp>
          <p:nvSpPr>
            <p:cNvPr id="103" name="圆角矩形 102"/>
            <p:cNvSpPr/>
            <p:nvPr/>
          </p:nvSpPr>
          <p:spPr>
            <a:xfrm>
              <a:off x="8867735" y="8348016"/>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虹膜识别</a:t>
              </a:r>
            </a:p>
          </p:txBody>
        </p:sp>
        <p:sp>
          <p:nvSpPr>
            <p:cNvPr id="104" name="圆角矩形 103"/>
            <p:cNvSpPr/>
            <p:nvPr/>
          </p:nvSpPr>
          <p:spPr>
            <a:xfrm>
              <a:off x="8867735" y="9376879"/>
              <a:ext cx="2457464" cy="758709"/>
            </a:xfrm>
            <a:prstGeom prst="roundRect">
              <a:avLst/>
            </a:prstGeom>
            <a:solidFill>
              <a:schemeClr val="accent1">
                <a:lumMod val="75000"/>
              </a:schemeClr>
            </a:solidFill>
            <a:ln w="19050" cap="flat" cmpd="sng" algn="ctr">
              <a:solidFill>
                <a:schemeClr val="accent1">
                  <a:lumMod val="75000"/>
                </a:schemeClr>
              </a:solidFill>
              <a:prstDash val="sysDot"/>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声纹识别</a:t>
              </a:r>
            </a:p>
          </p:txBody>
        </p:sp>
        <p:sp>
          <p:nvSpPr>
            <p:cNvPr id="105" name="圆角矩形 104"/>
            <p:cNvSpPr/>
            <p:nvPr/>
          </p:nvSpPr>
          <p:spPr>
            <a:xfrm>
              <a:off x="11603917" y="6287502"/>
              <a:ext cx="2457464" cy="758709"/>
            </a:xfrm>
            <a:prstGeom prst="roundRect">
              <a:avLst/>
            </a:prstGeom>
            <a:solidFill>
              <a:schemeClr val="accent1">
                <a:lumMod val="75000"/>
              </a:schemeClr>
            </a:solidFill>
            <a:ln w="19050" cap="flat" cmpd="sng" algn="ctr">
              <a:solidFill>
                <a:schemeClr val="accent1">
                  <a:lumMod val="75000"/>
                </a:schemeClr>
              </a:solidFill>
              <a:prstDash val="sysDot"/>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终端指纹</a:t>
              </a:r>
            </a:p>
          </p:txBody>
        </p:sp>
        <p:sp>
          <p:nvSpPr>
            <p:cNvPr id="106" name="圆角矩形 105"/>
            <p:cNvSpPr/>
            <p:nvPr/>
          </p:nvSpPr>
          <p:spPr>
            <a:xfrm>
              <a:off x="11603807" y="7316365"/>
              <a:ext cx="2457464" cy="758709"/>
            </a:xfrm>
            <a:prstGeom prst="roundRect">
              <a:avLst/>
            </a:prstGeom>
            <a:solidFill>
              <a:schemeClr val="accent1">
                <a:lumMod val="75000"/>
              </a:schemeClr>
            </a:solidFill>
            <a:ln w="19050" cap="flat" cmpd="sng" algn="ctr">
              <a:solidFill>
                <a:schemeClr val="accent1">
                  <a:lumMod val="75000"/>
                </a:schemeClr>
              </a:solidFill>
              <a:prstDash val="sysDot"/>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操作习惯</a:t>
              </a:r>
            </a:p>
          </p:txBody>
        </p:sp>
        <p:sp>
          <p:nvSpPr>
            <p:cNvPr id="107" name="圆角矩形 106"/>
            <p:cNvSpPr/>
            <p:nvPr/>
          </p:nvSpPr>
          <p:spPr>
            <a:xfrm>
              <a:off x="11603807" y="8348016"/>
              <a:ext cx="2457464" cy="758709"/>
            </a:xfrm>
            <a:prstGeom prst="roundRect">
              <a:avLst/>
            </a:prstGeom>
            <a:solidFill>
              <a:schemeClr val="accent1">
                <a:lumMod val="75000"/>
              </a:schemeClr>
            </a:solidFill>
            <a:ln w="19050" cap="flat" cmpd="sng" algn="ctr">
              <a:solidFill>
                <a:schemeClr val="accent1">
                  <a:lumMod val="75000"/>
                </a:schemeClr>
              </a:solidFill>
              <a:prstDash val="sysDot"/>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交易信息</a:t>
              </a:r>
            </a:p>
          </p:txBody>
        </p:sp>
        <p:sp>
          <p:nvSpPr>
            <p:cNvPr id="108" name="圆角矩形 107"/>
            <p:cNvSpPr/>
            <p:nvPr/>
          </p:nvSpPr>
          <p:spPr>
            <a:xfrm>
              <a:off x="14992635" y="7316365"/>
              <a:ext cx="2660185"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人员身份注册</a:t>
              </a:r>
            </a:p>
          </p:txBody>
        </p:sp>
        <p:sp>
          <p:nvSpPr>
            <p:cNvPr id="109" name="圆角矩形 108"/>
            <p:cNvSpPr/>
            <p:nvPr/>
          </p:nvSpPr>
          <p:spPr>
            <a:xfrm>
              <a:off x="14992635" y="8327032"/>
              <a:ext cx="2660185"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机构注册</a:t>
              </a:r>
            </a:p>
          </p:txBody>
        </p:sp>
        <p:sp>
          <p:nvSpPr>
            <p:cNvPr id="110" name="圆角矩形 109"/>
            <p:cNvSpPr/>
            <p:nvPr/>
          </p:nvSpPr>
          <p:spPr>
            <a:xfrm>
              <a:off x="14992635" y="6294160"/>
              <a:ext cx="2660185"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终端注册</a:t>
              </a:r>
            </a:p>
          </p:txBody>
        </p:sp>
        <p:sp>
          <p:nvSpPr>
            <p:cNvPr id="111" name="圆角矩形 110"/>
            <p:cNvSpPr/>
            <p:nvPr/>
          </p:nvSpPr>
          <p:spPr>
            <a:xfrm>
              <a:off x="3395262" y="11561913"/>
              <a:ext cx="1878016"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密码算法</a:t>
              </a:r>
            </a:p>
          </p:txBody>
        </p:sp>
        <p:sp>
          <p:nvSpPr>
            <p:cNvPr id="112" name="圆角矩形 111"/>
            <p:cNvSpPr/>
            <p:nvPr/>
          </p:nvSpPr>
          <p:spPr>
            <a:xfrm>
              <a:off x="5482270" y="11561911"/>
              <a:ext cx="1878016"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密钥管理</a:t>
              </a:r>
            </a:p>
          </p:txBody>
        </p:sp>
        <p:cxnSp>
          <p:nvCxnSpPr>
            <p:cNvPr id="113" name="直接连接符 47"/>
            <p:cNvCxnSpPr/>
            <p:nvPr/>
          </p:nvCxnSpPr>
          <p:spPr>
            <a:xfrm flipH="1">
              <a:off x="14475578" y="6020407"/>
              <a:ext cx="26974" cy="4115180"/>
            </a:xfrm>
            <a:prstGeom prst="line">
              <a:avLst/>
            </a:prstGeom>
            <a:noFill/>
            <a:ln w="6350" cap="flat" cmpd="sng" algn="ctr">
              <a:solidFill>
                <a:sysClr val="window" lastClr="FFFFFF"/>
              </a:solidFill>
              <a:prstDash val="lgDashDotDot"/>
              <a:miter lim="800000"/>
            </a:ln>
            <a:effectLst/>
          </p:spPr>
        </p:cxnSp>
        <p:sp>
          <p:nvSpPr>
            <p:cNvPr id="114" name="圆角矩形 113"/>
            <p:cNvSpPr/>
            <p:nvPr/>
          </p:nvSpPr>
          <p:spPr>
            <a:xfrm>
              <a:off x="9650999" y="11575742"/>
              <a:ext cx="2736072"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密码设备管理</a:t>
              </a:r>
            </a:p>
          </p:txBody>
        </p:sp>
        <p:sp>
          <p:nvSpPr>
            <p:cNvPr id="115" name="圆角矩形 114"/>
            <p:cNvSpPr/>
            <p:nvPr/>
          </p:nvSpPr>
          <p:spPr>
            <a:xfrm>
              <a:off x="7577002" y="11571838"/>
              <a:ext cx="1878016"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证书管理</a:t>
              </a:r>
            </a:p>
          </p:txBody>
        </p:sp>
        <p:sp>
          <p:nvSpPr>
            <p:cNvPr id="116" name="圆角矩形 115"/>
            <p:cNvSpPr/>
            <p:nvPr/>
          </p:nvSpPr>
          <p:spPr>
            <a:xfrm>
              <a:off x="12586435" y="11575742"/>
              <a:ext cx="1916119"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特征管理</a:t>
              </a:r>
            </a:p>
          </p:txBody>
        </p:sp>
        <p:sp>
          <p:nvSpPr>
            <p:cNvPr id="117" name="圆角矩形 116"/>
            <p:cNvSpPr/>
            <p:nvPr/>
          </p:nvSpPr>
          <p:spPr>
            <a:xfrm>
              <a:off x="14722751" y="11556703"/>
              <a:ext cx="2951706"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安全认证数据</a:t>
              </a:r>
            </a:p>
          </p:txBody>
        </p:sp>
        <p:cxnSp>
          <p:nvCxnSpPr>
            <p:cNvPr id="118" name="直接连接符 47"/>
            <p:cNvCxnSpPr/>
            <p:nvPr/>
          </p:nvCxnSpPr>
          <p:spPr>
            <a:xfrm flipH="1">
              <a:off x="18142901" y="6038898"/>
              <a:ext cx="26974" cy="4115180"/>
            </a:xfrm>
            <a:prstGeom prst="line">
              <a:avLst/>
            </a:prstGeom>
            <a:noFill/>
            <a:ln w="6350" cap="flat" cmpd="sng" algn="ctr">
              <a:solidFill>
                <a:sysClr val="window" lastClr="FFFFFF"/>
              </a:solidFill>
              <a:prstDash val="lgDashDotDot"/>
              <a:miter lim="800000"/>
            </a:ln>
            <a:effectLst/>
          </p:spPr>
        </p:cxnSp>
        <p:sp>
          <p:nvSpPr>
            <p:cNvPr id="119" name="圆角矩形 118"/>
            <p:cNvSpPr/>
            <p:nvPr/>
          </p:nvSpPr>
          <p:spPr>
            <a:xfrm>
              <a:off x="18594976" y="6287502"/>
              <a:ext cx="2457464"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身份核查</a:t>
              </a:r>
            </a:p>
          </p:txBody>
        </p:sp>
        <p:sp>
          <p:nvSpPr>
            <p:cNvPr id="120" name="圆角矩形 119"/>
            <p:cNvSpPr/>
            <p:nvPr/>
          </p:nvSpPr>
          <p:spPr>
            <a:xfrm>
              <a:off x="18552025" y="7298168"/>
              <a:ext cx="2457464" cy="758709"/>
            </a:xfrm>
            <a:prstGeom prst="roundRect">
              <a:avLst/>
            </a:prstGeom>
            <a:solidFill>
              <a:schemeClr val="accent1">
                <a:lumMod val="75000"/>
              </a:schemeClr>
            </a:solidFill>
            <a:ln w="19050" cap="flat" cmpd="sng" algn="ctr">
              <a:solidFill>
                <a:schemeClr val="accent1">
                  <a:lumMod val="75000"/>
                </a:schemeClr>
              </a:solidFill>
              <a:prstDash val="sysDot"/>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手机核查</a:t>
              </a:r>
            </a:p>
          </p:txBody>
        </p:sp>
        <p:sp>
          <p:nvSpPr>
            <p:cNvPr id="121" name="圆角矩形 120"/>
            <p:cNvSpPr/>
            <p:nvPr/>
          </p:nvSpPr>
          <p:spPr>
            <a:xfrm>
              <a:off x="18190727" y="11550046"/>
              <a:ext cx="2951706" cy="758709"/>
            </a:xfrm>
            <a:prstGeom prst="roundRect">
              <a:avLst/>
            </a:prstGeom>
            <a:solidFill>
              <a:schemeClr val="accent1">
                <a:lumMod val="75000"/>
              </a:schemeClr>
            </a:solidFill>
            <a:ln w="19050" cap="flat" cmpd="sng" algn="ctr">
              <a:solidFill>
                <a:schemeClr val="accent1">
                  <a:lumMod val="75000"/>
                </a:schemeClr>
              </a:solidFill>
              <a:prstDash val="solid"/>
              <a:miter lim="800000"/>
            </a:ln>
            <a:effectLst/>
          </p:spPr>
          <p:txBody>
            <a:bodyPr rtlCol="0" anchor="ctr"/>
            <a:lstStyle/>
            <a:p>
              <a:pPr algn="ctr">
                <a:defRPr/>
              </a:pPr>
              <a:r>
                <a:rPr lang="zh-CN" altLang="en-US" sz="2800" kern="0" dirty="0">
                  <a:solidFill>
                    <a:prstClr val="white"/>
                  </a:solidFill>
                  <a:latin typeface="微软雅黑" panose="020B0503020204020204" pitchFamily="34" charset="-122"/>
                  <a:ea typeface="微软雅黑" panose="020B0503020204020204" pitchFamily="34" charset="-122"/>
                </a:rPr>
                <a:t>外部认证接入</a:t>
              </a:r>
            </a:p>
          </p:txBody>
        </p:sp>
        <p:sp>
          <p:nvSpPr>
            <p:cNvPr id="125" name="上下箭头 124"/>
            <p:cNvSpPr/>
            <p:nvPr/>
          </p:nvSpPr>
          <p:spPr bwMode="auto">
            <a:xfrm>
              <a:off x="18636089" y="2605769"/>
              <a:ext cx="475669" cy="787673"/>
            </a:xfrm>
            <a:prstGeom prst="upDownArrow">
              <a:avLst/>
            </a:prstGeom>
            <a:solidFill>
              <a:srgbClr val="5B9BD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6" name="上下箭头 125"/>
            <p:cNvSpPr/>
            <p:nvPr/>
          </p:nvSpPr>
          <p:spPr bwMode="auto">
            <a:xfrm>
              <a:off x="18657336" y="4518691"/>
              <a:ext cx="475669" cy="787673"/>
            </a:xfrm>
            <a:prstGeom prst="upDownArrow">
              <a:avLst/>
            </a:prstGeom>
            <a:solidFill>
              <a:srgbClr val="5B9BD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7" name="上下箭头 126"/>
            <p:cNvSpPr/>
            <p:nvPr/>
          </p:nvSpPr>
          <p:spPr bwMode="auto">
            <a:xfrm>
              <a:off x="7520325" y="2593100"/>
              <a:ext cx="475669" cy="787673"/>
            </a:xfrm>
            <a:prstGeom prst="upDownArrow">
              <a:avLst/>
            </a:prstGeom>
            <a:solidFill>
              <a:srgbClr val="5B9BD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8" name="上下箭头 127"/>
            <p:cNvSpPr/>
            <p:nvPr/>
          </p:nvSpPr>
          <p:spPr bwMode="auto">
            <a:xfrm>
              <a:off x="8127381" y="4518691"/>
              <a:ext cx="475669" cy="787673"/>
            </a:xfrm>
            <a:prstGeom prst="upDownArrow">
              <a:avLst/>
            </a:prstGeom>
            <a:solidFill>
              <a:srgbClr val="5B9BD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129" name="上下箭头 128"/>
            <p:cNvSpPr/>
            <p:nvPr/>
          </p:nvSpPr>
          <p:spPr bwMode="auto">
            <a:xfrm>
              <a:off x="3755530" y="4518691"/>
              <a:ext cx="475669" cy="787673"/>
            </a:xfrm>
            <a:prstGeom prst="upDownArrow">
              <a:avLst/>
            </a:prstGeom>
            <a:solidFill>
              <a:srgbClr val="5B9BD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82868" tIns="91434" rIns="182868" bIns="9143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anose="02010600030101010101" pitchFamily="2" charset="-122"/>
              </a:endParaRPr>
            </a:p>
          </p:txBody>
        </p:sp>
        <p:sp>
          <p:nvSpPr>
            <p:cNvPr id="51" name="矩形 50"/>
            <p:cNvSpPr/>
            <p:nvPr/>
          </p:nvSpPr>
          <p:spPr>
            <a:xfrm>
              <a:off x="20357064" y="3353347"/>
              <a:ext cx="2303244" cy="1122585"/>
            </a:xfrm>
            <a:prstGeom prst="rect">
              <a:avLst/>
            </a:prstGeom>
            <a:solidFill>
              <a:srgbClr val="70AD47"/>
            </a:solidFill>
            <a:ln w="19050" cap="flat" cmpd="sng" algn="ctr">
              <a:noFill/>
              <a:prstDash val="solid"/>
              <a:miter lim="800000"/>
            </a:ln>
            <a:effectLst/>
          </p:spPr>
          <p:txBody>
            <a:bodyPr rtlCol="0" anchor="ctr"/>
            <a:lstStyle/>
            <a:p>
              <a:pPr algn="ctr">
                <a:defRPr/>
              </a:pPr>
              <a:r>
                <a:rPr lang="en-US" altLang="zh-CN" sz="2800" kern="0" dirty="0">
                  <a:solidFill>
                    <a:prstClr val="white"/>
                  </a:solidFill>
                  <a:latin typeface="微软雅黑" panose="020B0503020204020204" pitchFamily="34" charset="-122"/>
                  <a:ea typeface="微软雅黑" panose="020B0503020204020204" pitchFamily="34" charset="-122"/>
                </a:rPr>
                <a:t>OA</a:t>
              </a:r>
              <a:r>
                <a:rPr lang="zh-CN" altLang="en-US" sz="2800" kern="0" dirty="0">
                  <a:solidFill>
                    <a:prstClr val="white"/>
                  </a:solidFill>
                  <a:latin typeface="微软雅黑" panose="020B0503020204020204" pitchFamily="34" charset="-122"/>
                  <a:ea typeface="微软雅黑" panose="020B0503020204020204" pitchFamily="34" charset="-122"/>
                </a:rPr>
                <a:t>办公</a:t>
              </a:r>
            </a:p>
          </p:txBody>
        </p:sp>
      </p:grpSp>
    </p:spTree>
    <p:extLst>
      <p:ext uri="{BB962C8B-B14F-4D97-AF65-F5344CB8AC3E}">
        <p14:creationId xmlns:p14="http://schemas.microsoft.com/office/powerpoint/2010/main" val="169796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54184" y="456963"/>
            <a:ext cx="21029831" cy="1325478"/>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5400" b="1" spc="400" dirty="0">
                <a:solidFill>
                  <a:schemeClr val="bg1"/>
                </a:solidFill>
                <a:latin typeface="微软雅黑" pitchFamily="34" charset="-122"/>
                <a:ea typeface="微软雅黑" pitchFamily="34" charset="-122"/>
              </a:rPr>
              <a:t>路径</a:t>
            </a:r>
            <a:r>
              <a:rPr lang="en-US" altLang="zh-CN" sz="5400" b="1" spc="400" dirty="0">
                <a:solidFill>
                  <a:schemeClr val="bg1"/>
                </a:solidFill>
                <a:latin typeface="微软雅黑" pitchFamily="34" charset="-122"/>
                <a:ea typeface="微软雅黑" pitchFamily="34" charset="-122"/>
              </a:rPr>
              <a:t>2—</a:t>
            </a:r>
            <a:r>
              <a:rPr lang="zh-CN" altLang="en-US" sz="5400" b="1" spc="400" dirty="0">
                <a:solidFill>
                  <a:schemeClr val="bg1"/>
                </a:solidFill>
                <a:latin typeface="微软雅黑" pitchFamily="34" charset="-122"/>
                <a:ea typeface="微软雅黑" pitchFamily="34" charset="-122"/>
              </a:rPr>
              <a:t>安全可视化监测平台实施路径</a:t>
            </a:r>
          </a:p>
        </p:txBody>
      </p:sp>
      <p:sp>
        <p:nvSpPr>
          <p:cNvPr id="3" name="矩形 2"/>
          <p:cNvSpPr>
            <a:spLocks noChangeAspect="1"/>
          </p:cNvSpPr>
          <p:nvPr/>
        </p:nvSpPr>
        <p:spPr>
          <a:xfrm>
            <a:off x="825446" y="133487"/>
            <a:ext cx="1628738" cy="1571524"/>
          </a:xfrm>
          <a:prstGeom prst="rect">
            <a:avLst/>
          </a:prstGeom>
          <a:solidFill>
            <a:srgbClr val="0072BC">
              <a:alpha val="85098"/>
            </a:srgb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en-US" altLang="zh-CN" sz="4400" b="1" kern="0" dirty="0" smtClean="0">
                <a:solidFill>
                  <a:srgbClr val="F9F9F9"/>
                </a:solidFill>
                <a:latin typeface="微软雅黑" pitchFamily="34" charset="-122"/>
                <a:ea typeface="微软雅黑" pitchFamily="34" charset="-122"/>
              </a:rPr>
              <a:t>2.4</a:t>
            </a:r>
            <a:endParaRPr lang="zh-CN" altLang="en-US" sz="4400" b="1" kern="0" dirty="0">
              <a:solidFill>
                <a:srgbClr val="F9F9F9"/>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488910" y="2728952"/>
            <a:ext cx="15880593" cy="9053189"/>
          </a:xfrm>
          <a:prstGeom prst="rect">
            <a:avLst/>
          </a:prstGeom>
        </p:spPr>
      </p:pic>
      <p:sp>
        <p:nvSpPr>
          <p:cNvPr id="6" name="文本框 5"/>
          <p:cNvSpPr txBox="1"/>
          <p:nvPr/>
        </p:nvSpPr>
        <p:spPr>
          <a:xfrm>
            <a:off x="16868267" y="2507280"/>
            <a:ext cx="7114511" cy="10095071"/>
          </a:xfrm>
          <a:prstGeom prst="rect">
            <a:avLst/>
          </a:prstGeom>
          <a:noFill/>
        </p:spPr>
        <p:txBody>
          <a:bodyPr wrap="square" rtlCol="0">
            <a:spAutoFit/>
          </a:bodyPr>
          <a:lstStyle/>
          <a:p>
            <a:pP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流量可视化：</a:t>
            </a:r>
            <a:r>
              <a:rPr lang="zh-CN" altLang="en-US" sz="2800" dirty="0">
                <a:solidFill>
                  <a:schemeClr val="bg1"/>
                </a:solidFill>
                <a:latin typeface="微软雅黑" panose="020B0503020204020204" pitchFamily="34" charset="-122"/>
                <a:ea typeface="微软雅黑" panose="020B0503020204020204" pitchFamily="34" charset="-122"/>
              </a:rPr>
              <a:t>全面地呈现业务流量访问关系，端到端访问、网络到网络的访问、流量协议等信息，可呈现出流量关键内容信息，并与日志形多源数据关联分析</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攻击可视化：</a:t>
            </a:r>
            <a:r>
              <a:rPr lang="zh-CN" altLang="en-US" sz="2800" dirty="0">
                <a:solidFill>
                  <a:schemeClr val="bg1"/>
                </a:solidFill>
                <a:latin typeface="微软雅黑" panose="020B0503020204020204" pitchFamily="34" charset="-122"/>
                <a:ea typeface="微软雅黑" panose="020B0503020204020204" pitchFamily="34" charset="-122"/>
              </a:rPr>
              <a:t>多源数据关联分析实时展示来自内外部的攻击行为，包括攻击源、攻击手段、协议组成和攻击结果</a:t>
            </a:r>
            <a:r>
              <a:rPr lang="zh-CN" altLang="en-US" sz="3200" dirty="0">
                <a:solidFill>
                  <a:schemeClr val="bg1"/>
                </a:solidFill>
                <a:latin typeface="微软雅黑" panose="020B0503020204020204" pitchFamily="34" charset="-122"/>
                <a:ea typeface="微软雅黑" panose="020B0503020204020204" pitchFamily="34" charset="-122"/>
              </a:rPr>
              <a:t> </a:t>
            </a:r>
            <a:endParaRPr lang="en-US" altLang="zh-CN" sz="32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业务可视化：</a:t>
            </a:r>
            <a:r>
              <a:rPr lang="zh-CN" altLang="en-US" sz="2800" dirty="0">
                <a:solidFill>
                  <a:schemeClr val="bg1"/>
                </a:solidFill>
                <a:latin typeface="微软雅黑" panose="020B0503020204020204" pitchFamily="34" charset="-122"/>
                <a:ea typeface="微软雅黑" panose="020B0503020204020204" pitchFamily="34" charset="-122"/>
              </a:rPr>
              <a:t>全面展示资产和业务应用的实时状态，并反馈出当前业务应用实体的健康指数</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异常可视化：</a:t>
            </a:r>
            <a:r>
              <a:rPr lang="zh-CN" altLang="en-US" sz="2800" dirty="0">
                <a:solidFill>
                  <a:schemeClr val="bg1"/>
                </a:solidFill>
                <a:latin typeface="微软雅黑" panose="020B0503020204020204" pitchFamily="34" charset="-122"/>
                <a:ea typeface="微软雅黑" panose="020B0503020204020204" pitchFamily="34" charset="-122"/>
              </a:rPr>
              <a:t>对内外部的异常行为做到实时监控，发现内部非正常业务访问、恶意</a:t>
            </a:r>
            <a:r>
              <a:rPr lang="en-US" altLang="zh-CN" sz="2800" dirty="0">
                <a:solidFill>
                  <a:schemeClr val="bg1"/>
                </a:solidFill>
                <a:latin typeface="微软雅黑" panose="020B0503020204020204" pitchFamily="34" charset="-122"/>
                <a:ea typeface="微软雅黑" panose="020B0503020204020204" pitchFamily="34" charset="-122"/>
              </a:rPr>
              <a:t>DNS</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IP</a:t>
            </a:r>
            <a:r>
              <a:rPr lang="zh-CN" altLang="en-US" sz="2800" dirty="0">
                <a:solidFill>
                  <a:schemeClr val="bg1"/>
                </a:solidFill>
                <a:latin typeface="微软雅黑" panose="020B0503020204020204" pitchFamily="34" charset="-122"/>
                <a:ea typeface="微软雅黑" panose="020B0503020204020204" pitchFamily="34" charset="-122"/>
              </a:rPr>
              <a:t>等事件</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电子取证可视化：</a:t>
            </a:r>
            <a:r>
              <a:rPr lang="zh-CN" altLang="en-US" sz="2800" dirty="0">
                <a:solidFill>
                  <a:schemeClr val="bg1"/>
                </a:solidFill>
                <a:latin typeface="微软雅黑" panose="020B0503020204020204" pitchFamily="34" charset="-122"/>
                <a:ea typeface="微软雅黑" panose="020B0503020204020204" pitchFamily="34" charset="-122"/>
              </a:rPr>
              <a:t>通过安全事件分析溯源，展现出完整的攻击链，例如篡改数据、外发敏感数据、提权行为等，实现电子取证可视化</a:t>
            </a:r>
          </a:p>
        </p:txBody>
      </p:sp>
    </p:spTree>
    <p:extLst>
      <p:ext uri="{BB962C8B-B14F-4D97-AF65-F5344CB8AC3E}">
        <p14:creationId xmlns:p14="http://schemas.microsoft.com/office/powerpoint/2010/main" val="212518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1"/>
</p:tagLst>
</file>

<file path=ppt/tags/tag20.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9"/>
</p:tagLst>
</file>

<file path=ppt/tags/tag4.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0"/>
</p:tagLst>
</file>

<file path=ppt/tags/tag5.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7"/>
</p:tagLst>
</file>

<file path=ppt/tags/tag7.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678</TotalTime>
  <Words>3594</Words>
  <Application>Microsoft Office PowerPoint</Application>
  <PresentationFormat>自定义</PresentationFormat>
  <Paragraphs>555</Paragraphs>
  <Slides>20</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Heiti SC Light</vt:lpstr>
      <vt:lpstr>Noto Sans S Chinese Bold</vt:lpstr>
      <vt:lpstr>黑体</vt:lpstr>
      <vt:lpstr>宋体</vt:lpstr>
      <vt:lpstr>Microsoft YaHei</vt:lpstr>
      <vt:lpstr>Microsoft YaHei</vt:lpstr>
      <vt:lpstr>Arial</vt:lpstr>
      <vt:lpstr>Calibri</vt:lpstr>
      <vt:lpstr>Calibri Light</vt:lpstr>
      <vt:lpstr>Impact</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li li</cp:lastModifiedBy>
  <cp:revision>123</cp:revision>
  <dcterms:created xsi:type="dcterms:W3CDTF">2018-04-01T06:29:25Z</dcterms:created>
  <dcterms:modified xsi:type="dcterms:W3CDTF">2018-04-24T09:59:58Z</dcterms:modified>
</cp:coreProperties>
</file>